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85" r:id="rId4"/>
    <p:sldId id="280" r:id="rId5"/>
    <p:sldId id="284" r:id="rId6"/>
    <p:sldId id="286" r:id="rId7"/>
    <p:sldId id="281" r:id="rId8"/>
    <p:sldId id="282" r:id="rId9"/>
    <p:sldId id="283" r:id="rId10"/>
    <p:sldId id="288" r:id="rId11"/>
  </p:sldIdLst>
  <p:sldSz cx="9144000" cy="6858000" type="screen4x3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lysheva\Desktop\&#1058;&#1072;&#1073;&#1083;&#1080;&#1094;&#1072;%20&#1087;&#1086;%20&#1055;&#1044;%20&#1060;&#1043;&#1059;&#105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Чистая прибыль (убыток) ФГУП за 2016 г.</a:t>
            </a:r>
          </a:p>
        </c:rich>
      </c:tx>
      <c:layout>
        <c:manualLayout>
          <c:xMode val="edge"/>
          <c:yMode val="edge"/>
          <c:x val="0.11236811023622045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97736220472441"/>
          <c:y val="0.26621792067658212"/>
          <c:w val="0.39073293963254591"/>
          <c:h val="0.63193022747156602"/>
        </c:manualLayout>
      </c:layout>
      <c:doughnutChart>
        <c:varyColors val="1"/>
        <c:ser>
          <c:idx val="0"/>
          <c:order val="0"/>
          <c:dLbls>
            <c:dLbl>
              <c:idx val="2"/>
              <c:layout>
                <c:manualLayout>
                  <c:x val="1.3888888888888888E-2"/>
                  <c:y val="-4.62962962962962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Лист1!$R$15:$R$17</c:f>
              <c:strCache>
                <c:ptCount val="3"/>
                <c:pt idx="0">
                  <c:v>Факт&gt;Прогноз</c:v>
                </c:pt>
                <c:pt idx="1">
                  <c:v>Прогноз&gt;Факт</c:v>
                </c:pt>
                <c:pt idx="2">
                  <c:v>Прогноз=Факт</c:v>
                </c:pt>
              </c:strCache>
            </c:strRef>
          </c:cat>
          <c:val>
            <c:numRef>
              <c:f>Лист1!$Z$15:$Z$17</c:f>
              <c:numCache>
                <c:formatCode>General</c:formatCode>
                <c:ptCount val="3"/>
                <c:pt idx="0">
                  <c:v>37</c:v>
                </c:pt>
                <c:pt idx="1">
                  <c:v>36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16776027996501"/>
          <c:y val="0.44358486439195099"/>
          <c:w val="0.25887795275590553"/>
          <c:h val="0.266070647419072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24835666407436219"/>
                  <c:y val="-0.23023343158471848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smtClean="0"/>
                      <a:t>103</a:t>
                    </a:r>
                    <a:endParaRPr lang="en-US" b="1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543522941895354"/>
                  <c:y val="8.849276283477305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40</a:t>
                    </a:r>
                    <a:endParaRPr lang="en-US" b="1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Внесли изменения в программу деятельности на 2017 г.</c:v>
                </c:pt>
                <c:pt idx="1">
                  <c:v>Не внесли изменения в программу деятельности на 2017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Статистика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ФГУП по показателю «Чистая прибыль (убыток), тыс. руб.»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107709822757506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182524441660767E-2"/>
          <c:y val="0.1443068758793257"/>
          <c:w val="0.41140490388558126"/>
          <c:h val="0.795221374592410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Прибыльные ФГУП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Убыточные ФГУП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17836800"/>
        <c:axId val="113907328"/>
        <c:axId val="0"/>
      </c:bar3DChart>
      <c:catAx>
        <c:axId val="1178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907328"/>
        <c:crosses val="autoZero"/>
        <c:auto val="1"/>
        <c:lblAlgn val="ctr"/>
        <c:lblOffset val="100"/>
        <c:noMultiLvlLbl val="0"/>
      </c:catAx>
      <c:valAx>
        <c:axId val="113907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836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677460451179543"/>
          <c:y val="0.29050069683038315"/>
          <c:w val="0.31473468356765388"/>
          <c:h val="0.49795989810761809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2B8F9-191F-4DBB-BA2D-FB66341FBB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0C622EE-C306-48BC-9EA3-2D5855DD3852}">
      <dgm:prSet phldrT="[Текст]" phldr="1"/>
      <dgm:spPr/>
      <dgm:t>
        <a:bodyPr/>
        <a:lstStyle/>
        <a:p>
          <a:endParaRPr lang="ru-RU"/>
        </a:p>
      </dgm:t>
    </dgm:pt>
    <dgm:pt modelId="{83A1A0F7-83E6-4779-8BE7-6FFFDBA9FD7E}" type="parTrans" cxnId="{A23492F2-3A0D-4029-80EC-850418AC25BD}">
      <dgm:prSet/>
      <dgm:spPr/>
      <dgm:t>
        <a:bodyPr/>
        <a:lstStyle/>
        <a:p>
          <a:endParaRPr lang="ru-RU"/>
        </a:p>
      </dgm:t>
    </dgm:pt>
    <dgm:pt modelId="{0A777365-CE2A-4CDD-B29B-00BA82F65803}" type="sibTrans" cxnId="{A23492F2-3A0D-4029-80EC-850418AC25BD}">
      <dgm:prSet/>
      <dgm:spPr/>
      <dgm:t>
        <a:bodyPr/>
        <a:lstStyle/>
        <a:p>
          <a:endParaRPr lang="ru-RU"/>
        </a:p>
      </dgm:t>
    </dgm:pt>
    <dgm:pt modelId="{8C11A844-E094-46C4-8A11-629D31CBA7F2}">
      <dgm:prSet phldrT="[Текст]" phldr="1"/>
      <dgm:spPr/>
      <dgm:t>
        <a:bodyPr/>
        <a:lstStyle/>
        <a:p>
          <a:endParaRPr lang="ru-RU"/>
        </a:p>
      </dgm:t>
    </dgm:pt>
    <dgm:pt modelId="{B4913C6F-EA32-4676-A7BD-BE8DC3813857}" type="parTrans" cxnId="{028B23FF-8278-44DB-BBEF-E564A4752BD5}">
      <dgm:prSet/>
      <dgm:spPr/>
      <dgm:t>
        <a:bodyPr/>
        <a:lstStyle/>
        <a:p>
          <a:endParaRPr lang="ru-RU"/>
        </a:p>
      </dgm:t>
    </dgm:pt>
    <dgm:pt modelId="{EEDE9308-94DA-41A8-9D63-7C53ECEDB7ED}" type="sibTrans" cxnId="{028B23FF-8278-44DB-BBEF-E564A4752BD5}">
      <dgm:prSet/>
      <dgm:spPr/>
      <dgm:t>
        <a:bodyPr/>
        <a:lstStyle/>
        <a:p>
          <a:endParaRPr lang="ru-RU"/>
        </a:p>
      </dgm:t>
    </dgm:pt>
    <dgm:pt modelId="{374A04F4-58CC-49E7-967D-D4F74CB18FB3}">
      <dgm:prSet phldrT="[Текст]" phldr="1"/>
      <dgm:spPr/>
      <dgm:t>
        <a:bodyPr/>
        <a:lstStyle/>
        <a:p>
          <a:endParaRPr lang="ru-RU"/>
        </a:p>
      </dgm:t>
    </dgm:pt>
    <dgm:pt modelId="{ECD8B658-6362-4AAB-A774-EB991A09F86A}" type="parTrans" cxnId="{DF0F1E3F-0C24-4FCF-92A3-18232125016A}">
      <dgm:prSet/>
      <dgm:spPr/>
      <dgm:t>
        <a:bodyPr/>
        <a:lstStyle/>
        <a:p>
          <a:endParaRPr lang="ru-RU"/>
        </a:p>
      </dgm:t>
    </dgm:pt>
    <dgm:pt modelId="{B0280724-F6F4-402D-80EF-91F5719B800D}" type="sibTrans" cxnId="{DF0F1E3F-0C24-4FCF-92A3-18232125016A}">
      <dgm:prSet/>
      <dgm:spPr/>
      <dgm:t>
        <a:bodyPr/>
        <a:lstStyle/>
        <a:p>
          <a:endParaRPr lang="ru-RU"/>
        </a:p>
      </dgm:t>
    </dgm:pt>
    <dgm:pt modelId="{81E8E547-0470-4EAA-B87C-689507AD745F}">
      <dgm:prSet phldrT="[Текст]" phldr="1"/>
      <dgm:spPr/>
      <dgm:t>
        <a:bodyPr/>
        <a:lstStyle/>
        <a:p>
          <a:endParaRPr lang="ru-RU"/>
        </a:p>
      </dgm:t>
    </dgm:pt>
    <dgm:pt modelId="{900E3654-A203-47C0-94E5-4534078EF8F0}" type="parTrans" cxnId="{595837C1-5371-45B0-BE96-4D1A1663987C}">
      <dgm:prSet/>
      <dgm:spPr/>
      <dgm:t>
        <a:bodyPr/>
        <a:lstStyle/>
        <a:p>
          <a:endParaRPr lang="ru-RU"/>
        </a:p>
      </dgm:t>
    </dgm:pt>
    <dgm:pt modelId="{794D61FB-539B-4B39-8113-BA2BE42C195F}" type="sibTrans" cxnId="{595837C1-5371-45B0-BE96-4D1A1663987C}">
      <dgm:prSet/>
      <dgm:spPr/>
      <dgm:t>
        <a:bodyPr/>
        <a:lstStyle/>
        <a:p>
          <a:endParaRPr lang="ru-RU"/>
        </a:p>
      </dgm:t>
    </dgm:pt>
    <dgm:pt modelId="{7365248B-8F8B-4503-BA69-38507F389846}">
      <dgm:prSet phldrT="[Текст]" phldr="1"/>
      <dgm:spPr/>
      <dgm:t>
        <a:bodyPr/>
        <a:lstStyle/>
        <a:p>
          <a:endParaRPr lang="ru-RU"/>
        </a:p>
      </dgm:t>
    </dgm:pt>
    <dgm:pt modelId="{4A0C25E7-BDA0-48E7-82D9-DB92B9427DC0}" type="parTrans" cxnId="{13C51526-7E9A-4C66-9C83-BE3BEC7803B9}">
      <dgm:prSet/>
      <dgm:spPr/>
      <dgm:t>
        <a:bodyPr/>
        <a:lstStyle/>
        <a:p>
          <a:endParaRPr lang="ru-RU"/>
        </a:p>
      </dgm:t>
    </dgm:pt>
    <dgm:pt modelId="{9ECE5ADD-7053-4042-9DDE-987E79AC28EF}" type="sibTrans" cxnId="{13C51526-7E9A-4C66-9C83-BE3BEC7803B9}">
      <dgm:prSet/>
      <dgm:spPr/>
      <dgm:t>
        <a:bodyPr/>
        <a:lstStyle/>
        <a:p>
          <a:endParaRPr lang="ru-RU"/>
        </a:p>
      </dgm:t>
    </dgm:pt>
    <dgm:pt modelId="{5083E0A8-67DC-40D3-8A28-CAB81DA2D6DD}" type="pres">
      <dgm:prSet presAssocID="{F212B8F9-191F-4DBB-BA2D-FB66341FBB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D36105-4361-4971-86C4-06C4E2110A8D}" type="pres">
      <dgm:prSet presAssocID="{E0C622EE-C306-48BC-9EA3-2D5855DD3852}" presName="centerShape" presStyleLbl="node0" presStyleIdx="0" presStyleCnt="1"/>
      <dgm:spPr/>
      <dgm:t>
        <a:bodyPr/>
        <a:lstStyle/>
        <a:p>
          <a:endParaRPr lang="ru-RU"/>
        </a:p>
      </dgm:t>
    </dgm:pt>
    <dgm:pt modelId="{0D4CEF8A-5EA6-4991-AF7D-661BB90AA999}" type="pres">
      <dgm:prSet presAssocID="{B4913C6F-EA32-4676-A7BD-BE8DC381385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35B1AC4-0C0A-46D5-8004-D0E7E6A1EC6B}" type="pres">
      <dgm:prSet presAssocID="{B4913C6F-EA32-4676-A7BD-BE8DC381385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BB057F2-AF21-488C-99E4-55BD5D510095}" type="pres">
      <dgm:prSet presAssocID="{8C11A844-E094-46C4-8A11-629D31CBA7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789F0-8571-4622-8E7F-DC995F0AB123}" type="pres">
      <dgm:prSet presAssocID="{ECD8B658-6362-4AAB-A774-EB991A09F86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0F65C4B-FE75-477F-AA1E-B4073A11173E}" type="pres">
      <dgm:prSet presAssocID="{ECD8B658-6362-4AAB-A774-EB991A09F86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13B8203-7BDB-4C44-A144-092DB7560FE2}" type="pres">
      <dgm:prSet presAssocID="{374A04F4-58CC-49E7-967D-D4F74CB18F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8FE2C-1CCC-4FCD-BFA6-C864F3C648EE}" type="pres">
      <dgm:prSet presAssocID="{900E3654-A203-47C0-94E5-4534078EF8F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E3EF276-AEDC-4423-B380-AD46987D7762}" type="pres">
      <dgm:prSet presAssocID="{900E3654-A203-47C0-94E5-4534078EF8F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E0E25A3-334C-42FC-A8B3-B549F5072746}" type="pres">
      <dgm:prSet presAssocID="{81E8E547-0470-4EAA-B87C-689507AD74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405F7-638E-4E41-B64E-F8C1AA46BD3C}" type="pres">
      <dgm:prSet presAssocID="{4A0C25E7-BDA0-48E7-82D9-DB92B9427DC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744564C9-2AD2-4330-8C6E-3CD7B8FBE55C}" type="pres">
      <dgm:prSet presAssocID="{4A0C25E7-BDA0-48E7-82D9-DB92B9427DC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2280D8A-5C95-4829-9B18-7C969AE8EBEA}" type="pres">
      <dgm:prSet presAssocID="{7365248B-8F8B-4503-BA69-38507F3898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C6DA6-77A3-4E7E-BB50-5477B820FBC5}" type="presOf" srcId="{ECD8B658-6362-4AAB-A774-EB991A09F86A}" destId="{A0F65C4B-FE75-477F-AA1E-B4073A11173E}" srcOrd="1" destOrd="0" presId="urn:microsoft.com/office/officeart/2005/8/layout/radial5"/>
    <dgm:cxn modelId="{E87B7010-0FEF-44F2-9410-A78C5AF14211}" type="presOf" srcId="{B4913C6F-EA32-4676-A7BD-BE8DC3813857}" destId="{0D4CEF8A-5EA6-4991-AF7D-661BB90AA999}" srcOrd="0" destOrd="0" presId="urn:microsoft.com/office/officeart/2005/8/layout/radial5"/>
    <dgm:cxn modelId="{B58FC83F-5C86-4866-AEF3-0E311B20456A}" type="presOf" srcId="{374A04F4-58CC-49E7-967D-D4F74CB18FB3}" destId="{E13B8203-7BDB-4C44-A144-092DB7560FE2}" srcOrd="0" destOrd="0" presId="urn:microsoft.com/office/officeart/2005/8/layout/radial5"/>
    <dgm:cxn modelId="{7CF1D4F2-1C5D-42C9-BF5F-3F8DADE6C96C}" type="presOf" srcId="{4A0C25E7-BDA0-48E7-82D9-DB92B9427DC0}" destId="{744564C9-2AD2-4330-8C6E-3CD7B8FBE55C}" srcOrd="1" destOrd="0" presId="urn:microsoft.com/office/officeart/2005/8/layout/radial5"/>
    <dgm:cxn modelId="{5A5DD5AE-58BA-4332-AC7A-976E75EDACD4}" type="presOf" srcId="{7365248B-8F8B-4503-BA69-38507F389846}" destId="{62280D8A-5C95-4829-9B18-7C969AE8EBEA}" srcOrd="0" destOrd="0" presId="urn:microsoft.com/office/officeart/2005/8/layout/radial5"/>
    <dgm:cxn modelId="{1C724B09-F5E1-4758-A061-1481883F6C49}" type="presOf" srcId="{ECD8B658-6362-4AAB-A774-EB991A09F86A}" destId="{8E5789F0-8571-4622-8E7F-DC995F0AB123}" srcOrd="0" destOrd="0" presId="urn:microsoft.com/office/officeart/2005/8/layout/radial5"/>
    <dgm:cxn modelId="{41EA75CE-5E20-4BE3-9891-89F554E6F511}" type="presOf" srcId="{F212B8F9-191F-4DBB-BA2D-FB66341FBB89}" destId="{5083E0A8-67DC-40D3-8A28-CAB81DA2D6DD}" srcOrd="0" destOrd="0" presId="urn:microsoft.com/office/officeart/2005/8/layout/radial5"/>
    <dgm:cxn modelId="{595837C1-5371-45B0-BE96-4D1A1663987C}" srcId="{E0C622EE-C306-48BC-9EA3-2D5855DD3852}" destId="{81E8E547-0470-4EAA-B87C-689507AD745F}" srcOrd="2" destOrd="0" parTransId="{900E3654-A203-47C0-94E5-4534078EF8F0}" sibTransId="{794D61FB-539B-4B39-8113-BA2BE42C195F}"/>
    <dgm:cxn modelId="{0D9FFA66-0AF1-4290-98E7-24D3E5389453}" type="presOf" srcId="{4A0C25E7-BDA0-48E7-82D9-DB92B9427DC0}" destId="{44E405F7-638E-4E41-B64E-F8C1AA46BD3C}" srcOrd="0" destOrd="0" presId="urn:microsoft.com/office/officeart/2005/8/layout/radial5"/>
    <dgm:cxn modelId="{934C32D2-966B-4E36-B857-B2A0AED27942}" type="presOf" srcId="{900E3654-A203-47C0-94E5-4534078EF8F0}" destId="{BE3EF276-AEDC-4423-B380-AD46987D7762}" srcOrd="1" destOrd="0" presId="urn:microsoft.com/office/officeart/2005/8/layout/radial5"/>
    <dgm:cxn modelId="{DF0F1E3F-0C24-4FCF-92A3-18232125016A}" srcId="{E0C622EE-C306-48BC-9EA3-2D5855DD3852}" destId="{374A04F4-58CC-49E7-967D-D4F74CB18FB3}" srcOrd="1" destOrd="0" parTransId="{ECD8B658-6362-4AAB-A774-EB991A09F86A}" sibTransId="{B0280724-F6F4-402D-80EF-91F5719B800D}"/>
    <dgm:cxn modelId="{68066D88-059D-4BC0-B4C5-3484FB310B08}" type="presOf" srcId="{81E8E547-0470-4EAA-B87C-689507AD745F}" destId="{0E0E25A3-334C-42FC-A8B3-B549F5072746}" srcOrd="0" destOrd="0" presId="urn:microsoft.com/office/officeart/2005/8/layout/radial5"/>
    <dgm:cxn modelId="{0A7BD200-870C-4B6C-849D-780D4F96577B}" type="presOf" srcId="{B4913C6F-EA32-4676-A7BD-BE8DC3813857}" destId="{735B1AC4-0C0A-46D5-8004-D0E7E6A1EC6B}" srcOrd="1" destOrd="0" presId="urn:microsoft.com/office/officeart/2005/8/layout/radial5"/>
    <dgm:cxn modelId="{8FBD07D7-2F01-4BE7-BF2B-D3336B748197}" type="presOf" srcId="{8C11A844-E094-46C4-8A11-629D31CBA7F2}" destId="{9BB057F2-AF21-488C-99E4-55BD5D510095}" srcOrd="0" destOrd="0" presId="urn:microsoft.com/office/officeart/2005/8/layout/radial5"/>
    <dgm:cxn modelId="{028B23FF-8278-44DB-BBEF-E564A4752BD5}" srcId="{E0C622EE-C306-48BC-9EA3-2D5855DD3852}" destId="{8C11A844-E094-46C4-8A11-629D31CBA7F2}" srcOrd="0" destOrd="0" parTransId="{B4913C6F-EA32-4676-A7BD-BE8DC3813857}" sibTransId="{EEDE9308-94DA-41A8-9D63-7C53ECEDB7ED}"/>
    <dgm:cxn modelId="{6CA22C0C-4F5D-4432-9BB9-F520FE6A2350}" type="presOf" srcId="{E0C622EE-C306-48BC-9EA3-2D5855DD3852}" destId="{B0D36105-4361-4971-86C4-06C4E2110A8D}" srcOrd="0" destOrd="0" presId="urn:microsoft.com/office/officeart/2005/8/layout/radial5"/>
    <dgm:cxn modelId="{A1B342D4-2A48-47FF-89BF-24BB7E6036C7}" type="presOf" srcId="{900E3654-A203-47C0-94E5-4534078EF8F0}" destId="{89F8FE2C-1CCC-4FCD-BFA6-C864F3C648EE}" srcOrd="0" destOrd="0" presId="urn:microsoft.com/office/officeart/2005/8/layout/radial5"/>
    <dgm:cxn modelId="{13C51526-7E9A-4C66-9C83-BE3BEC7803B9}" srcId="{E0C622EE-C306-48BC-9EA3-2D5855DD3852}" destId="{7365248B-8F8B-4503-BA69-38507F389846}" srcOrd="3" destOrd="0" parTransId="{4A0C25E7-BDA0-48E7-82D9-DB92B9427DC0}" sibTransId="{9ECE5ADD-7053-4042-9DDE-987E79AC28EF}"/>
    <dgm:cxn modelId="{A23492F2-3A0D-4029-80EC-850418AC25BD}" srcId="{F212B8F9-191F-4DBB-BA2D-FB66341FBB89}" destId="{E0C622EE-C306-48BC-9EA3-2D5855DD3852}" srcOrd="0" destOrd="0" parTransId="{83A1A0F7-83E6-4779-8BE7-6FFFDBA9FD7E}" sibTransId="{0A777365-CE2A-4CDD-B29B-00BA82F65803}"/>
    <dgm:cxn modelId="{907A33D4-55A9-48B1-AC8F-6AC1A21B59C5}" type="presParOf" srcId="{5083E0A8-67DC-40D3-8A28-CAB81DA2D6DD}" destId="{B0D36105-4361-4971-86C4-06C4E2110A8D}" srcOrd="0" destOrd="0" presId="urn:microsoft.com/office/officeart/2005/8/layout/radial5"/>
    <dgm:cxn modelId="{610823D2-FB9B-4885-BD29-C8398937DCC5}" type="presParOf" srcId="{5083E0A8-67DC-40D3-8A28-CAB81DA2D6DD}" destId="{0D4CEF8A-5EA6-4991-AF7D-661BB90AA999}" srcOrd="1" destOrd="0" presId="urn:microsoft.com/office/officeart/2005/8/layout/radial5"/>
    <dgm:cxn modelId="{8942759A-DCC7-4E13-BE50-A5CCEB84B035}" type="presParOf" srcId="{0D4CEF8A-5EA6-4991-AF7D-661BB90AA999}" destId="{735B1AC4-0C0A-46D5-8004-D0E7E6A1EC6B}" srcOrd="0" destOrd="0" presId="urn:microsoft.com/office/officeart/2005/8/layout/radial5"/>
    <dgm:cxn modelId="{E279F8B3-7513-4323-A45F-70E7BE421AAF}" type="presParOf" srcId="{5083E0A8-67DC-40D3-8A28-CAB81DA2D6DD}" destId="{9BB057F2-AF21-488C-99E4-55BD5D510095}" srcOrd="2" destOrd="0" presId="urn:microsoft.com/office/officeart/2005/8/layout/radial5"/>
    <dgm:cxn modelId="{FB3AAD83-D7C0-4994-8CE6-7CEB8855775E}" type="presParOf" srcId="{5083E0A8-67DC-40D3-8A28-CAB81DA2D6DD}" destId="{8E5789F0-8571-4622-8E7F-DC995F0AB123}" srcOrd="3" destOrd="0" presId="urn:microsoft.com/office/officeart/2005/8/layout/radial5"/>
    <dgm:cxn modelId="{7C7372A7-6B8A-458A-A9C9-E1F82B961687}" type="presParOf" srcId="{8E5789F0-8571-4622-8E7F-DC995F0AB123}" destId="{A0F65C4B-FE75-477F-AA1E-B4073A11173E}" srcOrd="0" destOrd="0" presId="urn:microsoft.com/office/officeart/2005/8/layout/radial5"/>
    <dgm:cxn modelId="{8410F379-24F7-4D7D-A83E-D12DC8E36475}" type="presParOf" srcId="{5083E0A8-67DC-40D3-8A28-CAB81DA2D6DD}" destId="{E13B8203-7BDB-4C44-A144-092DB7560FE2}" srcOrd="4" destOrd="0" presId="urn:microsoft.com/office/officeart/2005/8/layout/radial5"/>
    <dgm:cxn modelId="{F0FAC44F-BA3C-4C80-8499-8777A93FEEBF}" type="presParOf" srcId="{5083E0A8-67DC-40D3-8A28-CAB81DA2D6DD}" destId="{89F8FE2C-1CCC-4FCD-BFA6-C864F3C648EE}" srcOrd="5" destOrd="0" presId="urn:microsoft.com/office/officeart/2005/8/layout/radial5"/>
    <dgm:cxn modelId="{5CDE4E52-5A19-4086-8C5F-B04318264900}" type="presParOf" srcId="{89F8FE2C-1CCC-4FCD-BFA6-C864F3C648EE}" destId="{BE3EF276-AEDC-4423-B380-AD46987D7762}" srcOrd="0" destOrd="0" presId="urn:microsoft.com/office/officeart/2005/8/layout/radial5"/>
    <dgm:cxn modelId="{38ED509B-F479-45B9-B947-3DB8054937E0}" type="presParOf" srcId="{5083E0A8-67DC-40D3-8A28-CAB81DA2D6DD}" destId="{0E0E25A3-334C-42FC-A8B3-B549F5072746}" srcOrd="6" destOrd="0" presId="urn:microsoft.com/office/officeart/2005/8/layout/radial5"/>
    <dgm:cxn modelId="{57A5F8C8-C2CF-4B9F-A2F9-EE8AC5C15231}" type="presParOf" srcId="{5083E0A8-67DC-40D3-8A28-CAB81DA2D6DD}" destId="{44E405F7-638E-4E41-B64E-F8C1AA46BD3C}" srcOrd="7" destOrd="0" presId="urn:microsoft.com/office/officeart/2005/8/layout/radial5"/>
    <dgm:cxn modelId="{3C1F905B-C97C-4BEA-B93A-F9B8AF490EC2}" type="presParOf" srcId="{44E405F7-638E-4E41-B64E-F8C1AA46BD3C}" destId="{744564C9-2AD2-4330-8C6E-3CD7B8FBE55C}" srcOrd="0" destOrd="0" presId="urn:microsoft.com/office/officeart/2005/8/layout/radial5"/>
    <dgm:cxn modelId="{D550CE85-2D38-465D-A232-9F0B17208128}" type="presParOf" srcId="{5083E0A8-67DC-40D3-8A28-CAB81DA2D6DD}" destId="{62280D8A-5C95-4829-9B18-7C969AE8EBE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2B8F9-191F-4DBB-BA2D-FB66341FBB8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0C622EE-C306-48BC-9EA3-2D5855DD3852}">
      <dgm:prSet phldrT="[Текст]" phldr="1"/>
      <dgm:spPr/>
      <dgm:t>
        <a:bodyPr/>
        <a:lstStyle/>
        <a:p>
          <a:endParaRPr lang="ru-RU"/>
        </a:p>
      </dgm:t>
    </dgm:pt>
    <dgm:pt modelId="{83A1A0F7-83E6-4779-8BE7-6FFFDBA9FD7E}" type="parTrans" cxnId="{A23492F2-3A0D-4029-80EC-850418AC25BD}">
      <dgm:prSet/>
      <dgm:spPr/>
      <dgm:t>
        <a:bodyPr/>
        <a:lstStyle/>
        <a:p>
          <a:endParaRPr lang="ru-RU"/>
        </a:p>
      </dgm:t>
    </dgm:pt>
    <dgm:pt modelId="{0A777365-CE2A-4CDD-B29B-00BA82F65803}" type="sibTrans" cxnId="{A23492F2-3A0D-4029-80EC-850418AC25BD}">
      <dgm:prSet/>
      <dgm:spPr/>
      <dgm:t>
        <a:bodyPr/>
        <a:lstStyle/>
        <a:p>
          <a:endParaRPr lang="ru-RU"/>
        </a:p>
      </dgm:t>
    </dgm:pt>
    <dgm:pt modelId="{8C11A844-E094-46C4-8A11-629D31CBA7F2}">
      <dgm:prSet phldrT="[Текст]" phldr="1"/>
      <dgm:spPr/>
      <dgm:t>
        <a:bodyPr/>
        <a:lstStyle/>
        <a:p>
          <a:endParaRPr lang="ru-RU"/>
        </a:p>
      </dgm:t>
    </dgm:pt>
    <dgm:pt modelId="{B4913C6F-EA32-4676-A7BD-BE8DC3813857}" type="parTrans" cxnId="{028B23FF-8278-44DB-BBEF-E564A4752BD5}">
      <dgm:prSet/>
      <dgm:spPr/>
      <dgm:t>
        <a:bodyPr/>
        <a:lstStyle/>
        <a:p>
          <a:endParaRPr lang="ru-RU"/>
        </a:p>
      </dgm:t>
    </dgm:pt>
    <dgm:pt modelId="{EEDE9308-94DA-41A8-9D63-7C53ECEDB7ED}" type="sibTrans" cxnId="{028B23FF-8278-44DB-BBEF-E564A4752BD5}">
      <dgm:prSet/>
      <dgm:spPr/>
      <dgm:t>
        <a:bodyPr/>
        <a:lstStyle/>
        <a:p>
          <a:endParaRPr lang="ru-RU"/>
        </a:p>
      </dgm:t>
    </dgm:pt>
    <dgm:pt modelId="{374A04F4-58CC-49E7-967D-D4F74CB18FB3}">
      <dgm:prSet phldrT="[Текст]" phldr="1"/>
      <dgm:spPr/>
      <dgm:t>
        <a:bodyPr/>
        <a:lstStyle/>
        <a:p>
          <a:endParaRPr lang="ru-RU"/>
        </a:p>
      </dgm:t>
    </dgm:pt>
    <dgm:pt modelId="{ECD8B658-6362-4AAB-A774-EB991A09F86A}" type="parTrans" cxnId="{DF0F1E3F-0C24-4FCF-92A3-18232125016A}">
      <dgm:prSet/>
      <dgm:spPr/>
      <dgm:t>
        <a:bodyPr/>
        <a:lstStyle/>
        <a:p>
          <a:endParaRPr lang="ru-RU"/>
        </a:p>
      </dgm:t>
    </dgm:pt>
    <dgm:pt modelId="{B0280724-F6F4-402D-80EF-91F5719B800D}" type="sibTrans" cxnId="{DF0F1E3F-0C24-4FCF-92A3-18232125016A}">
      <dgm:prSet/>
      <dgm:spPr/>
      <dgm:t>
        <a:bodyPr/>
        <a:lstStyle/>
        <a:p>
          <a:endParaRPr lang="ru-RU"/>
        </a:p>
      </dgm:t>
    </dgm:pt>
    <dgm:pt modelId="{81E8E547-0470-4EAA-B87C-689507AD745F}">
      <dgm:prSet phldrT="[Текст]" phldr="1"/>
      <dgm:spPr/>
      <dgm:t>
        <a:bodyPr/>
        <a:lstStyle/>
        <a:p>
          <a:endParaRPr lang="ru-RU"/>
        </a:p>
      </dgm:t>
    </dgm:pt>
    <dgm:pt modelId="{900E3654-A203-47C0-94E5-4534078EF8F0}" type="parTrans" cxnId="{595837C1-5371-45B0-BE96-4D1A1663987C}">
      <dgm:prSet/>
      <dgm:spPr/>
      <dgm:t>
        <a:bodyPr/>
        <a:lstStyle/>
        <a:p>
          <a:endParaRPr lang="ru-RU"/>
        </a:p>
      </dgm:t>
    </dgm:pt>
    <dgm:pt modelId="{794D61FB-539B-4B39-8113-BA2BE42C195F}" type="sibTrans" cxnId="{595837C1-5371-45B0-BE96-4D1A1663987C}">
      <dgm:prSet/>
      <dgm:spPr/>
      <dgm:t>
        <a:bodyPr/>
        <a:lstStyle/>
        <a:p>
          <a:endParaRPr lang="ru-RU"/>
        </a:p>
      </dgm:t>
    </dgm:pt>
    <dgm:pt modelId="{7365248B-8F8B-4503-BA69-38507F389846}">
      <dgm:prSet phldrT="[Текст]" phldr="1"/>
      <dgm:spPr/>
      <dgm:t>
        <a:bodyPr/>
        <a:lstStyle/>
        <a:p>
          <a:endParaRPr lang="ru-RU"/>
        </a:p>
      </dgm:t>
    </dgm:pt>
    <dgm:pt modelId="{4A0C25E7-BDA0-48E7-82D9-DB92B9427DC0}" type="parTrans" cxnId="{13C51526-7E9A-4C66-9C83-BE3BEC7803B9}">
      <dgm:prSet/>
      <dgm:spPr/>
      <dgm:t>
        <a:bodyPr/>
        <a:lstStyle/>
        <a:p>
          <a:endParaRPr lang="ru-RU"/>
        </a:p>
      </dgm:t>
    </dgm:pt>
    <dgm:pt modelId="{9ECE5ADD-7053-4042-9DDE-987E79AC28EF}" type="sibTrans" cxnId="{13C51526-7E9A-4C66-9C83-BE3BEC7803B9}">
      <dgm:prSet/>
      <dgm:spPr/>
      <dgm:t>
        <a:bodyPr/>
        <a:lstStyle/>
        <a:p>
          <a:endParaRPr lang="ru-RU"/>
        </a:p>
      </dgm:t>
    </dgm:pt>
    <dgm:pt modelId="{5083E0A8-67DC-40D3-8A28-CAB81DA2D6DD}" type="pres">
      <dgm:prSet presAssocID="{F212B8F9-191F-4DBB-BA2D-FB66341FBB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D36105-4361-4971-86C4-06C4E2110A8D}" type="pres">
      <dgm:prSet presAssocID="{E0C622EE-C306-48BC-9EA3-2D5855DD3852}" presName="centerShape" presStyleLbl="node0" presStyleIdx="0" presStyleCnt="1"/>
      <dgm:spPr/>
      <dgm:t>
        <a:bodyPr/>
        <a:lstStyle/>
        <a:p>
          <a:endParaRPr lang="ru-RU"/>
        </a:p>
      </dgm:t>
    </dgm:pt>
    <dgm:pt modelId="{0D4CEF8A-5EA6-4991-AF7D-661BB90AA999}" type="pres">
      <dgm:prSet presAssocID="{B4913C6F-EA32-4676-A7BD-BE8DC381385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35B1AC4-0C0A-46D5-8004-D0E7E6A1EC6B}" type="pres">
      <dgm:prSet presAssocID="{B4913C6F-EA32-4676-A7BD-BE8DC381385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BB057F2-AF21-488C-99E4-55BD5D510095}" type="pres">
      <dgm:prSet presAssocID="{8C11A844-E094-46C4-8A11-629D31CBA7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789F0-8571-4622-8E7F-DC995F0AB123}" type="pres">
      <dgm:prSet presAssocID="{ECD8B658-6362-4AAB-A774-EB991A09F86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0F65C4B-FE75-477F-AA1E-B4073A11173E}" type="pres">
      <dgm:prSet presAssocID="{ECD8B658-6362-4AAB-A774-EB991A09F86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13B8203-7BDB-4C44-A144-092DB7560FE2}" type="pres">
      <dgm:prSet presAssocID="{374A04F4-58CC-49E7-967D-D4F74CB18F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8FE2C-1CCC-4FCD-BFA6-C864F3C648EE}" type="pres">
      <dgm:prSet presAssocID="{900E3654-A203-47C0-94E5-4534078EF8F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E3EF276-AEDC-4423-B380-AD46987D7762}" type="pres">
      <dgm:prSet presAssocID="{900E3654-A203-47C0-94E5-4534078EF8F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E0E25A3-334C-42FC-A8B3-B549F5072746}" type="pres">
      <dgm:prSet presAssocID="{81E8E547-0470-4EAA-B87C-689507AD74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405F7-638E-4E41-B64E-F8C1AA46BD3C}" type="pres">
      <dgm:prSet presAssocID="{4A0C25E7-BDA0-48E7-82D9-DB92B9427DC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744564C9-2AD2-4330-8C6E-3CD7B8FBE55C}" type="pres">
      <dgm:prSet presAssocID="{4A0C25E7-BDA0-48E7-82D9-DB92B9427DC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2280D8A-5C95-4829-9B18-7C969AE8EBEA}" type="pres">
      <dgm:prSet presAssocID="{7365248B-8F8B-4503-BA69-38507F3898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277D8-EB6A-4858-A2E0-D4B58B10F7A8}" type="presOf" srcId="{B4913C6F-EA32-4676-A7BD-BE8DC3813857}" destId="{0D4CEF8A-5EA6-4991-AF7D-661BB90AA999}" srcOrd="0" destOrd="0" presId="urn:microsoft.com/office/officeart/2005/8/layout/radial5"/>
    <dgm:cxn modelId="{DA7E879E-D860-4065-8708-7C7FD6D27F89}" type="presOf" srcId="{F212B8F9-191F-4DBB-BA2D-FB66341FBB89}" destId="{5083E0A8-67DC-40D3-8A28-CAB81DA2D6DD}" srcOrd="0" destOrd="0" presId="urn:microsoft.com/office/officeart/2005/8/layout/radial5"/>
    <dgm:cxn modelId="{D53D2A92-07C0-4924-8333-14B85AB1B692}" type="presOf" srcId="{900E3654-A203-47C0-94E5-4534078EF8F0}" destId="{BE3EF276-AEDC-4423-B380-AD46987D7762}" srcOrd="1" destOrd="0" presId="urn:microsoft.com/office/officeart/2005/8/layout/radial5"/>
    <dgm:cxn modelId="{7A9EEFB1-31D5-47A7-AEEE-8AB327CD4E72}" type="presOf" srcId="{8C11A844-E094-46C4-8A11-629D31CBA7F2}" destId="{9BB057F2-AF21-488C-99E4-55BD5D510095}" srcOrd="0" destOrd="0" presId="urn:microsoft.com/office/officeart/2005/8/layout/radial5"/>
    <dgm:cxn modelId="{8B1CCF17-B19F-454D-8F8D-EAD28A97578C}" type="presOf" srcId="{E0C622EE-C306-48BC-9EA3-2D5855DD3852}" destId="{B0D36105-4361-4971-86C4-06C4E2110A8D}" srcOrd="0" destOrd="0" presId="urn:microsoft.com/office/officeart/2005/8/layout/radial5"/>
    <dgm:cxn modelId="{D938CB9C-8B0C-4C6B-A37F-13C10FE6C9CC}" type="presOf" srcId="{ECD8B658-6362-4AAB-A774-EB991A09F86A}" destId="{8E5789F0-8571-4622-8E7F-DC995F0AB123}" srcOrd="0" destOrd="0" presId="urn:microsoft.com/office/officeart/2005/8/layout/radial5"/>
    <dgm:cxn modelId="{6C041471-E4AC-4AA6-8A99-896D92149213}" type="presOf" srcId="{81E8E547-0470-4EAA-B87C-689507AD745F}" destId="{0E0E25A3-334C-42FC-A8B3-B549F5072746}" srcOrd="0" destOrd="0" presId="urn:microsoft.com/office/officeart/2005/8/layout/radial5"/>
    <dgm:cxn modelId="{7D8C2CAE-3041-466E-B03C-2CCBB8460CF1}" type="presOf" srcId="{900E3654-A203-47C0-94E5-4534078EF8F0}" destId="{89F8FE2C-1CCC-4FCD-BFA6-C864F3C648EE}" srcOrd="0" destOrd="0" presId="urn:microsoft.com/office/officeart/2005/8/layout/radial5"/>
    <dgm:cxn modelId="{243B1D4C-1742-4A6A-8EAE-DC8E9DAD57C5}" type="presOf" srcId="{374A04F4-58CC-49E7-967D-D4F74CB18FB3}" destId="{E13B8203-7BDB-4C44-A144-092DB7560FE2}" srcOrd="0" destOrd="0" presId="urn:microsoft.com/office/officeart/2005/8/layout/radial5"/>
    <dgm:cxn modelId="{452C8533-DAE0-45C7-A5D7-F352FA151E21}" type="presOf" srcId="{ECD8B658-6362-4AAB-A774-EB991A09F86A}" destId="{A0F65C4B-FE75-477F-AA1E-B4073A11173E}" srcOrd="1" destOrd="0" presId="urn:microsoft.com/office/officeart/2005/8/layout/radial5"/>
    <dgm:cxn modelId="{6D362C95-93D4-4A0A-98F7-3C977FD12FCB}" type="presOf" srcId="{4A0C25E7-BDA0-48E7-82D9-DB92B9427DC0}" destId="{744564C9-2AD2-4330-8C6E-3CD7B8FBE55C}" srcOrd="1" destOrd="0" presId="urn:microsoft.com/office/officeart/2005/8/layout/radial5"/>
    <dgm:cxn modelId="{595837C1-5371-45B0-BE96-4D1A1663987C}" srcId="{E0C622EE-C306-48BC-9EA3-2D5855DD3852}" destId="{81E8E547-0470-4EAA-B87C-689507AD745F}" srcOrd="2" destOrd="0" parTransId="{900E3654-A203-47C0-94E5-4534078EF8F0}" sibTransId="{794D61FB-539B-4B39-8113-BA2BE42C195F}"/>
    <dgm:cxn modelId="{50DF5FE5-AE61-4C31-A921-B05983458652}" type="presOf" srcId="{4A0C25E7-BDA0-48E7-82D9-DB92B9427DC0}" destId="{44E405F7-638E-4E41-B64E-F8C1AA46BD3C}" srcOrd="0" destOrd="0" presId="urn:microsoft.com/office/officeart/2005/8/layout/radial5"/>
    <dgm:cxn modelId="{DF0F1E3F-0C24-4FCF-92A3-18232125016A}" srcId="{E0C622EE-C306-48BC-9EA3-2D5855DD3852}" destId="{374A04F4-58CC-49E7-967D-D4F74CB18FB3}" srcOrd="1" destOrd="0" parTransId="{ECD8B658-6362-4AAB-A774-EB991A09F86A}" sibTransId="{B0280724-F6F4-402D-80EF-91F5719B800D}"/>
    <dgm:cxn modelId="{1038AADC-D20B-4FF0-AAF8-8D10CC6C1B5E}" type="presOf" srcId="{7365248B-8F8B-4503-BA69-38507F389846}" destId="{62280D8A-5C95-4829-9B18-7C969AE8EBEA}" srcOrd="0" destOrd="0" presId="urn:microsoft.com/office/officeart/2005/8/layout/radial5"/>
    <dgm:cxn modelId="{028B23FF-8278-44DB-BBEF-E564A4752BD5}" srcId="{E0C622EE-C306-48BC-9EA3-2D5855DD3852}" destId="{8C11A844-E094-46C4-8A11-629D31CBA7F2}" srcOrd="0" destOrd="0" parTransId="{B4913C6F-EA32-4676-A7BD-BE8DC3813857}" sibTransId="{EEDE9308-94DA-41A8-9D63-7C53ECEDB7ED}"/>
    <dgm:cxn modelId="{104F6B7D-FC46-4F3B-B91E-84A47BC39406}" type="presOf" srcId="{B4913C6F-EA32-4676-A7BD-BE8DC3813857}" destId="{735B1AC4-0C0A-46D5-8004-D0E7E6A1EC6B}" srcOrd="1" destOrd="0" presId="urn:microsoft.com/office/officeart/2005/8/layout/radial5"/>
    <dgm:cxn modelId="{13C51526-7E9A-4C66-9C83-BE3BEC7803B9}" srcId="{E0C622EE-C306-48BC-9EA3-2D5855DD3852}" destId="{7365248B-8F8B-4503-BA69-38507F389846}" srcOrd="3" destOrd="0" parTransId="{4A0C25E7-BDA0-48E7-82D9-DB92B9427DC0}" sibTransId="{9ECE5ADD-7053-4042-9DDE-987E79AC28EF}"/>
    <dgm:cxn modelId="{A23492F2-3A0D-4029-80EC-850418AC25BD}" srcId="{F212B8F9-191F-4DBB-BA2D-FB66341FBB89}" destId="{E0C622EE-C306-48BC-9EA3-2D5855DD3852}" srcOrd="0" destOrd="0" parTransId="{83A1A0F7-83E6-4779-8BE7-6FFFDBA9FD7E}" sibTransId="{0A777365-CE2A-4CDD-B29B-00BA82F65803}"/>
    <dgm:cxn modelId="{D29D54C0-94E6-48C6-A6C1-FFD4806928D5}" type="presParOf" srcId="{5083E0A8-67DC-40D3-8A28-CAB81DA2D6DD}" destId="{B0D36105-4361-4971-86C4-06C4E2110A8D}" srcOrd="0" destOrd="0" presId="urn:microsoft.com/office/officeart/2005/8/layout/radial5"/>
    <dgm:cxn modelId="{21150F03-A2C7-44F6-8F31-151A1C521245}" type="presParOf" srcId="{5083E0A8-67DC-40D3-8A28-CAB81DA2D6DD}" destId="{0D4CEF8A-5EA6-4991-AF7D-661BB90AA999}" srcOrd="1" destOrd="0" presId="urn:microsoft.com/office/officeart/2005/8/layout/radial5"/>
    <dgm:cxn modelId="{0223BDE7-730E-4965-8D3C-51DDA5A183B0}" type="presParOf" srcId="{0D4CEF8A-5EA6-4991-AF7D-661BB90AA999}" destId="{735B1AC4-0C0A-46D5-8004-D0E7E6A1EC6B}" srcOrd="0" destOrd="0" presId="urn:microsoft.com/office/officeart/2005/8/layout/radial5"/>
    <dgm:cxn modelId="{5FBF2B9A-B69B-4676-8001-074B4DBD5CD7}" type="presParOf" srcId="{5083E0A8-67DC-40D3-8A28-CAB81DA2D6DD}" destId="{9BB057F2-AF21-488C-99E4-55BD5D510095}" srcOrd="2" destOrd="0" presId="urn:microsoft.com/office/officeart/2005/8/layout/radial5"/>
    <dgm:cxn modelId="{ECEF00C3-F48E-4225-AFBF-12709497BB03}" type="presParOf" srcId="{5083E0A8-67DC-40D3-8A28-CAB81DA2D6DD}" destId="{8E5789F0-8571-4622-8E7F-DC995F0AB123}" srcOrd="3" destOrd="0" presId="urn:microsoft.com/office/officeart/2005/8/layout/radial5"/>
    <dgm:cxn modelId="{A468D816-85F8-414A-BA87-A13FEA47FC71}" type="presParOf" srcId="{8E5789F0-8571-4622-8E7F-DC995F0AB123}" destId="{A0F65C4B-FE75-477F-AA1E-B4073A11173E}" srcOrd="0" destOrd="0" presId="urn:microsoft.com/office/officeart/2005/8/layout/radial5"/>
    <dgm:cxn modelId="{B7F9D74A-D86F-4728-A2FD-C6F902899E2D}" type="presParOf" srcId="{5083E0A8-67DC-40D3-8A28-CAB81DA2D6DD}" destId="{E13B8203-7BDB-4C44-A144-092DB7560FE2}" srcOrd="4" destOrd="0" presId="urn:microsoft.com/office/officeart/2005/8/layout/radial5"/>
    <dgm:cxn modelId="{841C4ED0-4FF3-4435-84CC-457F3043B7FE}" type="presParOf" srcId="{5083E0A8-67DC-40D3-8A28-CAB81DA2D6DD}" destId="{89F8FE2C-1CCC-4FCD-BFA6-C864F3C648EE}" srcOrd="5" destOrd="0" presId="urn:microsoft.com/office/officeart/2005/8/layout/radial5"/>
    <dgm:cxn modelId="{4DAD7DD1-F279-4AB4-BD6D-2817EF5E5245}" type="presParOf" srcId="{89F8FE2C-1CCC-4FCD-BFA6-C864F3C648EE}" destId="{BE3EF276-AEDC-4423-B380-AD46987D7762}" srcOrd="0" destOrd="0" presId="urn:microsoft.com/office/officeart/2005/8/layout/radial5"/>
    <dgm:cxn modelId="{E25E060E-B233-4446-AF0C-DCC9E5CBC383}" type="presParOf" srcId="{5083E0A8-67DC-40D3-8A28-CAB81DA2D6DD}" destId="{0E0E25A3-334C-42FC-A8B3-B549F5072746}" srcOrd="6" destOrd="0" presId="urn:microsoft.com/office/officeart/2005/8/layout/radial5"/>
    <dgm:cxn modelId="{38723540-8ECA-41AD-BD0B-E850BB6D075A}" type="presParOf" srcId="{5083E0A8-67DC-40D3-8A28-CAB81DA2D6DD}" destId="{44E405F7-638E-4E41-B64E-F8C1AA46BD3C}" srcOrd="7" destOrd="0" presId="urn:microsoft.com/office/officeart/2005/8/layout/radial5"/>
    <dgm:cxn modelId="{6FF0C574-A47E-49A4-969A-0D9074F7073F}" type="presParOf" srcId="{44E405F7-638E-4E41-B64E-F8C1AA46BD3C}" destId="{744564C9-2AD2-4330-8C6E-3CD7B8FBE55C}" srcOrd="0" destOrd="0" presId="urn:microsoft.com/office/officeart/2005/8/layout/radial5"/>
    <dgm:cxn modelId="{80AED467-69E2-4E7B-ACA6-0BC0B843BD9A}" type="presParOf" srcId="{5083E0A8-67DC-40D3-8A28-CAB81DA2D6DD}" destId="{62280D8A-5C95-4829-9B18-7C969AE8EBE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C13D9-1474-4B1D-A346-7A1A6FA166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D7694D-1A72-4667-98E7-BF868CFEA3C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927B00D3-0B10-4A0F-9E49-38D9975DAE91}" type="parTrans" cxnId="{5B0E670F-1AC3-48DA-95E0-84A77122AB16}">
      <dgm:prSet/>
      <dgm:spPr/>
      <dgm:t>
        <a:bodyPr/>
        <a:lstStyle/>
        <a:p>
          <a:endParaRPr lang="ru-RU"/>
        </a:p>
      </dgm:t>
    </dgm:pt>
    <dgm:pt modelId="{E1272360-75C3-46B2-9952-1F088ED75AB1}" type="sibTrans" cxnId="{5B0E670F-1AC3-48DA-95E0-84A77122AB16}">
      <dgm:prSet/>
      <dgm:spPr/>
      <dgm:t>
        <a:bodyPr/>
        <a:lstStyle/>
        <a:p>
          <a:endParaRPr lang="ru-RU"/>
        </a:p>
      </dgm:t>
    </dgm:pt>
    <dgm:pt modelId="{BD229A20-7421-4410-8CA1-DC33DE0454C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F59AF6E9-A312-49C7-B941-D700C54D2443}" type="parTrans" cxnId="{6EB15965-EC7D-4FF6-A18F-CB28EBC3D738}">
      <dgm:prSet/>
      <dgm:spPr/>
      <dgm:t>
        <a:bodyPr/>
        <a:lstStyle/>
        <a:p>
          <a:endParaRPr lang="ru-RU"/>
        </a:p>
      </dgm:t>
    </dgm:pt>
    <dgm:pt modelId="{5D26771A-6C2C-422B-80ED-CA93CCD07CC0}" type="sibTrans" cxnId="{6EB15965-EC7D-4FF6-A18F-CB28EBC3D738}">
      <dgm:prSet/>
      <dgm:spPr/>
      <dgm:t>
        <a:bodyPr/>
        <a:lstStyle/>
        <a:p>
          <a:endParaRPr lang="ru-RU"/>
        </a:p>
      </dgm:t>
    </dgm:pt>
    <dgm:pt modelId="{6DA1FA8A-2844-434B-89DD-1D47E4AF2F0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6D19B861-29DD-4F00-87D4-AFAF8AB54BBF}" type="parTrans" cxnId="{D1CC774F-0961-4062-99DE-EDEC21872578}">
      <dgm:prSet/>
      <dgm:spPr/>
      <dgm:t>
        <a:bodyPr/>
        <a:lstStyle/>
        <a:p>
          <a:endParaRPr lang="ru-RU"/>
        </a:p>
      </dgm:t>
    </dgm:pt>
    <dgm:pt modelId="{2F01E2D0-1957-4FA7-A7DF-701C548CBD22}" type="sibTrans" cxnId="{D1CC774F-0961-4062-99DE-EDEC21872578}">
      <dgm:prSet/>
      <dgm:spPr/>
      <dgm:t>
        <a:bodyPr/>
        <a:lstStyle/>
        <a:p>
          <a:endParaRPr lang="ru-RU"/>
        </a:p>
      </dgm:t>
    </dgm:pt>
    <dgm:pt modelId="{4F32FFCC-6219-4C28-94E5-C3F6895AC27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4 этап</a:t>
          </a:r>
          <a:endParaRPr lang="ru-RU" dirty="0"/>
        </a:p>
      </dgm:t>
    </dgm:pt>
    <dgm:pt modelId="{04574F0F-70FF-4E91-A138-6B90FC9FBDE2}" type="parTrans" cxnId="{A38DDAB8-4472-41FB-96BB-74DD457E2DDA}">
      <dgm:prSet/>
      <dgm:spPr/>
      <dgm:t>
        <a:bodyPr/>
        <a:lstStyle/>
        <a:p>
          <a:endParaRPr lang="ru-RU"/>
        </a:p>
      </dgm:t>
    </dgm:pt>
    <dgm:pt modelId="{F0EFFDC2-25E7-4336-9210-4C9975A3F2E3}" type="sibTrans" cxnId="{A38DDAB8-4472-41FB-96BB-74DD457E2DDA}">
      <dgm:prSet/>
      <dgm:spPr/>
      <dgm:t>
        <a:bodyPr/>
        <a:lstStyle/>
        <a:p>
          <a:endParaRPr lang="ru-RU"/>
        </a:p>
      </dgm:t>
    </dgm:pt>
    <dgm:pt modelId="{B1225F93-EBEE-429F-8320-71DADDD76061}" type="pres">
      <dgm:prSet presAssocID="{885C13D9-1474-4B1D-A346-7A1A6FA16630}" presName="Name0" presStyleCnt="0">
        <dgm:presLayoutVars>
          <dgm:dir/>
          <dgm:animLvl val="lvl"/>
          <dgm:resizeHandles val="exact"/>
        </dgm:presLayoutVars>
      </dgm:prSet>
      <dgm:spPr/>
    </dgm:pt>
    <dgm:pt modelId="{F8BAC553-461E-4CCA-8E62-F5C526B91050}" type="pres">
      <dgm:prSet presAssocID="{FAD7694D-1A72-4667-98E7-BF868CFEA3C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AFF80-074A-4C44-B5D3-C65CDACB2A16}" type="pres">
      <dgm:prSet presAssocID="{E1272360-75C3-46B2-9952-1F088ED75AB1}" presName="parTxOnlySpace" presStyleCnt="0"/>
      <dgm:spPr/>
    </dgm:pt>
    <dgm:pt modelId="{EDF11D1E-8102-4C3A-BCB8-905CA2DAEAD8}" type="pres">
      <dgm:prSet presAssocID="{BD229A20-7421-4410-8CA1-DC33DE0454C4}" presName="parTxOnly" presStyleLbl="node1" presStyleIdx="1" presStyleCnt="4" custLinFactNeighborX="5500" custLinFactNeighborY="2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E2CD0-4925-46B7-9DF0-4630D18572B4}" type="pres">
      <dgm:prSet presAssocID="{5D26771A-6C2C-422B-80ED-CA93CCD07CC0}" presName="parTxOnlySpace" presStyleCnt="0"/>
      <dgm:spPr/>
    </dgm:pt>
    <dgm:pt modelId="{64193928-D545-488A-8863-4C6FDCB0207B}" type="pres">
      <dgm:prSet presAssocID="{6DA1FA8A-2844-434B-89DD-1D47E4AF2F0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05233-4A35-4A2D-9FF1-5604B75B6203}" type="pres">
      <dgm:prSet presAssocID="{2F01E2D0-1957-4FA7-A7DF-701C548CBD22}" presName="parTxOnlySpace" presStyleCnt="0"/>
      <dgm:spPr/>
    </dgm:pt>
    <dgm:pt modelId="{AE336EDD-1D37-48E8-BD75-BB10AD7985C4}" type="pres">
      <dgm:prSet presAssocID="{4F32FFCC-6219-4C28-94E5-C3F6895AC27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3E941-E6FF-4BE0-A1DB-8A8C14D0B3D7}" type="presOf" srcId="{885C13D9-1474-4B1D-A346-7A1A6FA16630}" destId="{B1225F93-EBEE-429F-8320-71DADDD76061}" srcOrd="0" destOrd="0" presId="urn:microsoft.com/office/officeart/2005/8/layout/chevron1"/>
    <dgm:cxn modelId="{D1CC774F-0961-4062-99DE-EDEC21872578}" srcId="{885C13D9-1474-4B1D-A346-7A1A6FA16630}" destId="{6DA1FA8A-2844-434B-89DD-1D47E4AF2F0D}" srcOrd="2" destOrd="0" parTransId="{6D19B861-29DD-4F00-87D4-AFAF8AB54BBF}" sibTransId="{2F01E2D0-1957-4FA7-A7DF-701C548CBD22}"/>
    <dgm:cxn modelId="{AC161424-FAC4-4836-B6AD-860C10BDB53F}" type="presOf" srcId="{FAD7694D-1A72-4667-98E7-BF868CFEA3CE}" destId="{F8BAC553-461E-4CCA-8E62-F5C526B91050}" srcOrd="0" destOrd="0" presId="urn:microsoft.com/office/officeart/2005/8/layout/chevron1"/>
    <dgm:cxn modelId="{62941571-A98D-48CB-928C-5FF143EBD476}" type="presOf" srcId="{6DA1FA8A-2844-434B-89DD-1D47E4AF2F0D}" destId="{64193928-D545-488A-8863-4C6FDCB0207B}" srcOrd="0" destOrd="0" presId="urn:microsoft.com/office/officeart/2005/8/layout/chevron1"/>
    <dgm:cxn modelId="{CD96D510-5CB5-4860-936F-F1311F5879F7}" type="presOf" srcId="{BD229A20-7421-4410-8CA1-DC33DE0454C4}" destId="{EDF11D1E-8102-4C3A-BCB8-905CA2DAEAD8}" srcOrd="0" destOrd="0" presId="urn:microsoft.com/office/officeart/2005/8/layout/chevron1"/>
    <dgm:cxn modelId="{5B0E670F-1AC3-48DA-95E0-84A77122AB16}" srcId="{885C13D9-1474-4B1D-A346-7A1A6FA16630}" destId="{FAD7694D-1A72-4667-98E7-BF868CFEA3CE}" srcOrd="0" destOrd="0" parTransId="{927B00D3-0B10-4A0F-9E49-38D9975DAE91}" sibTransId="{E1272360-75C3-46B2-9952-1F088ED75AB1}"/>
    <dgm:cxn modelId="{6EB15965-EC7D-4FF6-A18F-CB28EBC3D738}" srcId="{885C13D9-1474-4B1D-A346-7A1A6FA16630}" destId="{BD229A20-7421-4410-8CA1-DC33DE0454C4}" srcOrd="1" destOrd="0" parTransId="{F59AF6E9-A312-49C7-B941-D700C54D2443}" sibTransId="{5D26771A-6C2C-422B-80ED-CA93CCD07CC0}"/>
    <dgm:cxn modelId="{94F73348-633D-4B8E-B41D-C63AE9FBD2CE}" type="presOf" srcId="{4F32FFCC-6219-4C28-94E5-C3F6895AC277}" destId="{AE336EDD-1D37-48E8-BD75-BB10AD7985C4}" srcOrd="0" destOrd="0" presId="urn:microsoft.com/office/officeart/2005/8/layout/chevron1"/>
    <dgm:cxn modelId="{A38DDAB8-4472-41FB-96BB-74DD457E2DDA}" srcId="{885C13D9-1474-4B1D-A346-7A1A6FA16630}" destId="{4F32FFCC-6219-4C28-94E5-C3F6895AC277}" srcOrd="3" destOrd="0" parTransId="{04574F0F-70FF-4E91-A138-6B90FC9FBDE2}" sibTransId="{F0EFFDC2-25E7-4336-9210-4C9975A3F2E3}"/>
    <dgm:cxn modelId="{3C534FDE-CD13-4CD8-988F-84249DED20B0}" type="presParOf" srcId="{B1225F93-EBEE-429F-8320-71DADDD76061}" destId="{F8BAC553-461E-4CCA-8E62-F5C526B91050}" srcOrd="0" destOrd="0" presId="urn:microsoft.com/office/officeart/2005/8/layout/chevron1"/>
    <dgm:cxn modelId="{0BD09FCD-AF86-44BE-A1F5-1CD5BFB6C8BA}" type="presParOf" srcId="{B1225F93-EBEE-429F-8320-71DADDD76061}" destId="{825AFF80-074A-4C44-B5D3-C65CDACB2A16}" srcOrd="1" destOrd="0" presId="urn:microsoft.com/office/officeart/2005/8/layout/chevron1"/>
    <dgm:cxn modelId="{ED11D3AE-CA25-4938-B48E-6C57A7F9D094}" type="presParOf" srcId="{B1225F93-EBEE-429F-8320-71DADDD76061}" destId="{EDF11D1E-8102-4C3A-BCB8-905CA2DAEAD8}" srcOrd="2" destOrd="0" presId="urn:microsoft.com/office/officeart/2005/8/layout/chevron1"/>
    <dgm:cxn modelId="{5B3B4272-75C3-4D42-BBD8-CAD7DA9B01BF}" type="presParOf" srcId="{B1225F93-EBEE-429F-8320-71DADDD76061}" destId="{2DCE2CD0-4925-46B7-9DF0-4630D18572B4}" srcOrd="3" destOrd="0" presId="urn:microsoft.com/office/officeart/2005/8/layout/chevron1"/>
    <dgm:cxn modelId="{FC4AB76A-B762-441F-9B81-B0518AECB172}" type="presParOf" srcId="{B1225F93-EBEE-429F-8320-71DADDD76061}" destId="{64193928-D545-488A-8863-4C6FDCB0207B}" srcOrd="4" destOrd="0" presId="urn:microsoft.com/office/officeart/2005/8/layout/chevron1"/>
    <dgm:cxn modelId="{7904F691-57C0-4C17-B94B-40F1B4DB394B}" type="presParOf" srcId="{B1225F93-EBEE-429F-8320-71DADDD76061}" destId="{90805233-4A35-4A2D-9FF1-5604B75B6203}" srcOrd="5" destOrd="0" presId="urn:microsoft.com/office/officeart/2005/8/layout/chevron1"/>
    <dgm:cxn modelId="{68EC6888-DED5-47A8-9AAD-E7D9CC726EBD}" type="presParOf" srcId="{B1225F93-EBEE-429F-8320-71DADDD76061}" destId="{AE336EDD-1D37-48E8-BD75-BB10AD7985C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36105-4361-4971-86C4-06C4E2110A8D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694271" y="1842453"/>
        <a:ext cx="841056" cy="841056"/>
      </dsp:txXfrm>
    </dsp:sp>
    <dsp:sp modelId="{0D4CEF8A-5EA6-4991-AF7D-661BB90AA999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026558" y="1354047"/>
        <a:ext cx="176483" cy="242645"/>
      </dsp:txXfrm>
    </dsp:sp>
    <dsp:sp modelId="{9BB057F2-AF21-488C-99E4-55BD5D510095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694271" y="177323"/>
        <a:ext cx="841056" cy="841056"/>
      </dsp:txXfrm>
    </dsp:sp>
    <dsp:sp modelId="{8E5789F0-8571-4622-8E7F-DC995F0AB123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14170" y="2141658"/>
        <a:ext cx="176483" cy="242645"/>
      </dsp:txXfrm>
    </dsp:sp>
    <dsp:sp modelId="{E13B8203-7BDB-4C44-A144-092DB7560FE2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59401" y="1842453"/>
        <a:ext cx="841056" cy="841056"/>
      </dsp:txXfrm>
    </dsp:sp>
    <dsp:sp modelId="{89F8FE2C-1CCC-4FCD-BFA6-C864F3C648EE}">
      <dsp:nvSpPr>
        <dsp:cNvPr id="0" name=""/>
        <dsp:cNvSpPr/>
      </dsp:nvSpPr>
      <dsp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026558" y="2929271"/>
        <a:ext cx="176483" cy="242645"/>
      </dsp:txXfrm>
    </dsp:sp>
    <dsp:sp modelId="{0E0E25A3-334C-42FC-A8B3-B549F5072746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694271" y="3507583"/>
        <a:ext cx="841056" cy="841056"/>
      </dsp:txXfrm>
    </dsp:sp>
    <dsp:sp modelId="{44E405F7-638E-4E41-B64E-F8C1AA46BD3C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38946" y="2141658"/>
        <a:ext cx="176483" cy="242645"/>
      </dsp:txXfrm>
    </dsp:sp>
    <dsp:sp modelId="{62280D8A-5C95-4829-9B18-7C969AE8EBEA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029141" y="1842453"/>
        <a:ext cx="841056" cy="84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36105-4361-4971-86C4-06C4E2110A8D}">
      <dsp:nvSpPr>
        <dsp:cNvPr id="0" name=""/>
        <dsp:cNvSpPr/>
      </dsp:nvSpPr>
      <dsp:spPr>
        <a:xfrm>
          <a:off x="352008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694271" y="1842453"/>
        <a:ext cx="841056" cy="841056"/>
      </dsp:txXfrm>
    </dsp:sp>
    <dsp:sp modelId="{0D4CEF8A-5EA6-4991-AF7D-661BB90AA999}">
      <dsp:nvSpPr>
        <dsp:cNvPr id="0" name=""/>
        <dsp:cNvSpPr/>
      </dsp:nvSpPr>
      <dsp:spPr>
        <a:xfrm rot="16200000">
          <a:off x="398874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026558" y="1354047"/>
        <a:ext cx="176483" cy="242645"/>
      </dsp:txXfrm>
    </dsp:sp>
    <dsp:sp modelId="{9BB057F2-AF21-488C-99E4-55BD5D510095}">
      <dsp:nvSpPr>
        <dsp:cNvPr id="0" name=""/>
        <dsp:cNvSpPr/>
      </dsp:nvSpPr>
      <dsp:spPr>
        <a:xfrm>
          <a:off x="3520082" y="313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694271" y="177323"/>
        <a:ext cx="841056" cy="841056"/>
      </dsp:txXfrm>
    </dsp:sp>
    <dsp:sp modelId="{8E5789F0-8571-4622-8E7F-DC995F0AB123}">
      <dsp:nvSpPr>
        <dsp:cNvPr id="0" name=""/>
        <dsp:cNvSpPr/>
      </dsp:nvSpPr>
      <dsp:spPr>
        <a:xfrm>
          <a:off x="4814170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14170" y="2141658"/>
        <a:ext cx="176483" cy="242645"/>
      </dsp:txXfrm>
    </dsp:sp>
    <dsp:sp modelId="{E13B8203-7BDB-4C44-A144-092DB7560FE2}">
      <dsp:nvSpPr>
        <dsp:cNvPr id="0" name=""/>
        <dsp:cNvSpPr/>
      </dsp:nvSpPr>
      <dsp:spPr>
        <a:xfrm>
          <a:off x="518521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59401" y="1842453"/>
        <a:ext cx="841056" cy="841056"/>
      </dsp:txXfrm>
    </dsp:sp>
    <dsp:sp modelId="{89F8FE2C-1CCC-4FCD-BFA6-C864F3C648EE}">
      <dsp:nvSpPr>
        <dsp:cNvPr id="0" name=""/>
        <dsp:cNvSpPr/>
      </dsp:nvSpPr>
      <dsp:spPr>
        <a:xfrm rot="5400000">
          <a:off x="398874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026558" y="2929271"/>
        <a:ext cx="176483" cy="242645"/>
      </dsp:txXfrm>
    </dsp:sp>
    <dsp:sp modelId="{0E0E25A3-334C-42FC-A8B3-B549F5072746}">
      <dsp:nvSpPr>
        <dsp:cNvPr id="0" name=""/>
        <dsp:cNvSpPr/>
      </dsp:nvSpPr>
      <dsp:spPr>
        <a:xfrm>
          <a:off x="3520082" y="333339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694271" y="3507583"/>
        <a:ext cx="841056" cy="841056"/>
      </dsp:txXfrm>
    </dsp:sp>
    <dsp:sp modelId="{44E405F7-638E-4E41-B64E-F8C1AA46BD3C}">
      <dsp:nvSpPr>
        <dsp:cNvPr id="0" name=""/>
        <dsp:cNvSpPr/>
      </dsp:nvSpPr>
      <dsp:spPr>
        <a:xfrm rot="10800000">
          <a:off x="3163311" y="206077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238946" y="2141658"/>
        <a:ext cx="176483" cy="242645"/>
      </dsp:txXfrm>
    </dsp:sp>
    <dsp:sp modelId="{62280D8A-5C95-4829-9B18-7C969AE8EBEA}">
      <dsp:nvSpPr>
        <dsp:cNvPr id="0" name=""/>
        <dsp:cNvSpPr/>
      </dsp:nvSpPr>
      <dsp:spPr>
        <a:xfrm>
          <a:off x="1854952" y="166826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029141" y="1842453"/>
        <a:ext cx="841056" cy="841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AC553-461E-4CCA-8E62-F5C526B91050}">
      <dsp:nvSpPr>
        <dsp:cNvPr id="0" name=""/>
        <dsp:cNvSpPr/>
      </dsp:nvSpPr>
      <dsp:spPr>
        <a:xfrm>
          <a:off x="3542" y="0"/>
          <a:ext cx="2062160" cy="360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 этап</a:t>
          </a:r>
          <a:endParaRPr lang="ru-RU" sz="2200" kern="1200" dirty="0"/>
        </a:p>
      </dsp:txBody>
      <dsp:txXfrm>
        <a:off x="183562" y="0"/>
        <a:ext cx="1702120" cy="360040"/>
      </dsp:txXfrm>
    </dsp:sp>
    <dsp:sp modelId="{EDF11D1E-8102-4C3A-BCB8-905CA2DAEAD8}">
      <dsp:nvSpPr>
        <dsp:cNvPr id="0" name=""/>
        <dsp:cNvSpPr/>
      </dsp:nvSpPr>
      <dsp:spPr>
        <a:xfrm>
          <a:off x="1870829" y="0"/>
          <a:ext cx="2062160" cy="360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 этап</a:t>
          </a:r>
          <a:endParaRPr lang="ru-RU" sz="2200" kern="1200" dirty="0"/>
        </a:p>
      </dsp:txBody>
      <dsp:txXfrm>
        <a:off x="2050849" y="0"/>
        <a:ext cx="1702120" cy="360040"/>
      </dsp:txXfrm>
    </dsp:sp>
    <dsp:sp modelId="{64193928-D545-488A-8863-4C6FDCB0207B}">
      <dsp:nvSpPr>
        <dsp:cNvPr id="0" name=""/>
        <dsp:cNvSpPr/>
      </dsp:nvSpPr>
      <dsp:spPr>
        <a:xfrm>
          <a:off x="3715431" y="0"/>
          <a:ext cx="2062160" cy="360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 этап</a:t>
          </a:r>
          <a:endParaRPr lang="ru-RU" sz="2200" kern="1200" dirty="0"/>
        </a:p>
      </dsp:txBody>
      <dsp:txXfrm>
        <a:off x="3895451" y="0"/>
        <a:ext cx="1702120" cy="360040"/>
      </dsp:txXfrm>
    </dsp:sp>
    <dsp:sp modelId="{AE336EDD-1D37-48E8-BD75-BB10AD7985C4}">
      <dsp:nvSpPr>
        <dsp:cNvPr id="0" name=""/>
        <dsp:cNvSpPr/>
      </dsp:nvSpPr>
      <dsp:spPr>
        <a:xfrm>
          <a:off x="5571376" y="0"/>
          <a:ext cx="2062160" cy="36004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 этап</a:t>
          </a:r>
          <a:endParaRPr lang="ru-RU" sz="2200" kern="1200" dirty="0"/>
        </a:p>
      </dsp:txBody>
      <dsp:txXfrm>
        <a:off x="5751396" y="0"/>
        <a:ext cx="1702120" cy="36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3810-6903-4651-B335-1827553E8ED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95E8-789C-4AB5-B5B6-39ED0B72C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5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323552" y="3228896"/>
            <a:ext cx="7279535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05631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5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9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3575051" y="273052"/>
            <a:ext cx="5111752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3"/>
          </p:nvPr>
        </p:nvSpPr>
        <p:spPr>
          <a:xfrm>
            <a:off x="457201" y="1435102"/>
            <a:ext cx="3008315" cy="46910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1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1792288" y="5367339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otchetfgup@fano.gov.ru" TargetMode="External"/><Relationship Id="rId4" Type="http://schemas.openxmlformats.org/officeDocument/2006/relationships/hyperlink" Target="http://forum.fano.gov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21" name="image1.jpeg" descr="2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" y="2"/>
            <a:ext cx="1791144" cy="173047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35496" y="2508872"/>
            <a:ext cx="8928992" cy="188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ct val="150000"/>
              </a:lnSpc>
              <a:defRPr sz="3600" b="1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rPr lang="ru-RU" sz="2000" dirty="0" smtClean="0"/>
              <a:t>Представление программ деятельности ФГУП, подведомственными ФАНО России. </a:t>
            </a:r>
            <a:endParaRPr lang="en-US" sz="2000" dirty="0" smtClean="0"/>
          </a:p>
          <a:p>
            <a:pPr algn="ctr">
              <a:lnSpc>
                <a:spcPct val="150000"/>
              </a:lnSpc>
              <a:defRPr sz="3600" b="1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rPr lang="ru-RU" sz="2000" dirty="0" smtClean="0"/>
              <a:t>Выплаты стимулирующего характера руководителям предприятий</a:t>
            </a:r>
            <a:endParaRPr sz="2000" dirty="0"/>
          </a:p>
        </p:txBody>
      </p:sp>
      <p:sp>
        <p:nvSpPr>
          <p:cNvPr id="124" name="Shape 124"/>
          <p:cNvSpPr/>
          <p:nvPr/>
        </p:nvSpPr>
        <p:spPr>
          <a:xfrm>
            <a:off x="4155478" y="6381327"/>
            <a:ext cx="68223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rPr sz="1600" dirty="0"/>
              <a:t>2017 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image1.jpeg" descr="2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01"/>
            <a:ext cx="914400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007604" y="2818656"/>
            <a:ext cx="712879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Спасибо за внимание!</a:t>
            </a:r>
            <a:endParaRPr kumimoji="0" lang="ru-RU" sz="5400" b="1" i="0" u="none" strike="noStrike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889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133" name="Group 133"/>
          <p:cNvGrpSpPr/>
          <p:nvPr/>
        </p:nvGrpSpPr>
        <p:grpSpPr>
          <a:xfrm>
            <a:off x="457199" y="1600202"/>
            <a:ext cx="8229601" cy="4525963"/>
            <a:chOff x="0" y="0"/>
            <a:chExt cx="8229600" cy="4525962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8229600" cy="131253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66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-1" y="1337217"/>
              <a:ext cx="2038884" cy="280609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1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063572" y="1337217"/>
              <a:ext cx="2038884" cy="280609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1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127144" y="1337217"/>
              <a:ext cx="2038884" cy="280609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1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190716" y="1337217"/>
              <a:ext cx="2038884" cy="280609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1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4168003"/>
              <a:ext cx="8229600" cy="35796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4" name="image1.jpeg" descr="2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85261" y="1061432"/>
            <a:ext cx="864096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ln w="10541">
                  <a:solidFill>
                    <a:srgbClr val="4579B8"/>
                  </a:solidFill>
                </a:ln>
                <a:solidFill>
                  <a:srgbClr val="BCD2FA"/>
                </a:solidFill>
              </a:defRPr>
            </a:lvl1pPr>
          </a:lstStyle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рограмма</a:t>
            </a:r>
            <a:r>
              <a:rPr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деятельности</a:t>
            </a:r>
            <a:r>
              <a:rPr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предприятия</a:t>
            </a:r>
            <a:endParaRPr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97158" y="2529615"/>
            <a:ext cx="2530627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23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lang="ru-RU" dirty="0" smtClean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Планирование – одна их функций управления. </a:t>
            </a:r>
          </a:p>
        </p:txBody>
      </p:sp>
      <p:sp>
        <p:nvSpPr>
          <p:cNvPr id="137" name="Shape 137"/>
          <p:cNvSpPr/>
          <p:nvPr/>
        </p:nvSpPr>
        <p:spPr>
          <a:xfrm>
            <a:off x="1149855" y="334998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32" y="1682911"/>
            <a:ext cx="1924508" cy="1289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647916" y="2914947"/>
            <a:ext cx="176519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Заработная плата директора ФГУП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4760" y="6134056"/>
            <a:ext cx="176519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Крупные сделки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" y="1767459"/>
            <a:ext cx="2213008" cy="1248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64078" y="5353432"/>
            <a:ext cx="2608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Уточненная программа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деятельности на 2017 г.</a:t>
            </a:r>
            <a:endParaRPr lang="ru-RU" sz="1400" dirty="0"/>
          </a:p>
        </p:txBody>
      </p:sp>
      <p:pic>
        <p:nvPicPr>
          <p:cNvPr id="1032" name="Picture 8" descr="Картинки по запросу бюдж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1" y="4657357"/>
            <a:ext cx="2082791" cy="1438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198" y="6028618"/>
            <a:ext cx="176519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Бюджет</a:t>
            </a:r>
            <a:r>
              <a:rPr kumimoji="0" lang="ru-RU" sz="1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денежных средств ФГУП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429626" y="2736190"/>
            <a:ext cx="665587" cy="4134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429626" y="5321535"/>
            <a:ext cx="649321" cy="375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270259" y="2796714"/>
            <a:ext cx="605997" cy="341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217887" y="5356598"/>
            <a:ext cx="710740" cy="391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59" y="2636912"/>
            <a:ext cx="3011827" cy="26491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Картинки по запросу рукопожатие векто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27" y="4931205"/>
            <a:ext cx="1656757" cy="1242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 descr="2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01"/>
            <a:ext cx="914400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560840" cy="720080"/>
          </a:xfrm>
        </p:spPr>
        <p:txBody>
          <a:bodyPr>
            <a:normAutofit/>
          </a:bodyPr>
          <a:lstStyle/>
          <a:p>
            <a:pPr hangingPunct="0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Статистика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030283"/>
              </p:ext>
            </p:extLst>
          </p:nvPr>
        </p:nvGraphicFramePr>
        <p:xfrm>
          <a:off x="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1772816"/>
            <a:ext cx="662473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Утверждено программ деятельности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на 2017 г.: </a:t>
            </a:r>
            <a:r>
              <a:rPr kumimoji="0" lang="ru-RU" sz="1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143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Внесли изменения в программу деятельности на 2017 г.: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endParaRPr kumimoji="0" lang="ru-RU" sz="1600" b="1" i="0" u="none" strike="noStrike" cap="none" spc="0" normalizeH="0" dirty="0" smtClean="0">
              <a:ln>
                <a:noFill/>
              </a:ln>
              <a:solidFill>
                <a:srgbClr val="00B05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48518649"/>
              </p:ext>
            </p:extLst>
          </p:nvPr>
        </p:nvGraphicFramePr>
        <p:xfrm>
          <a:off x="5220072" y="1412776"/>
          <a:ext cx="3024336" cy="148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934" y="2995610"/>
            <a:ext cx="820891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Прислали предварительную годовую бухгалтерскую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(финансовую) отчетность: </a:t>
            </a: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96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pic>
        <p:nvPicPr>
          <p:cNvPr id="1026" name="Picture 2" descr="Картинки по запросу домик знач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07145"/>
            <a:ext cx="715480" cy="7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15212809"/>
              </p:ext>
            </p:extLst>
          </p:nvPr>
        </p:nvGraphicFramePr>
        <p:xfrm>
          <a:off x="4716016" y="3717032"/>
          <a:ext cx="4032448" cy="301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8802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133" name="Group 133"/>
          <p:cNvGrpSpPr/>
          <p:nvPr/>
        </p:nvGrpSpPr>
        <p:grpSpPr>
          <a:xfrm>
            <a:off x="457199" y="1600202"/>
            <a:ext cx="8229601" cy="4525963"/>
            <a:chOff x="0" y="0"/>
            <a:chExt cx="8229600" cy="4525962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8229600" cy="131253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66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-1" y="1337217"/>
              <a:ext cx="2038884" cy="280609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1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063572" y="1337217"/>
              <a:ext cx="2038884" cy="280609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1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127144" y="1337217"/>
              <a:ext cx="2038884" cy="280609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1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190716" y="1337217"/>
              <a:ext cx="2038884" cy="280609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1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4168003"/>
              <a:ext cx="8229600" cy="35796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4" name="image1.jpeg" descr="2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44" y="2"/>
            <a:ext cx="914400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2489694" y="980728"/>
            <a:ext cx="40324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n w="10541">
                  <a:solidFill>
                    <a:srgbClr val="4579B8"/>
                  </a:solidFill>
                </a:ln>
                <a:solidFill>
                  <a:srgbClr val="BCD2FA"/>
                </a:solidFill>
              </a:defRPr>
            </a:lvl1pPr>
          </a:lstStyle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Успеть до 1 мая</a:t>
            </a:r>
          </a:p>
        </p:txBody>
      </p:sp>
      <p:sp>
        <p:nvSpPr>
          <p:cNvPr id="136" name="Shape 136"/>
          <p:cNvSpPr/>
          <p:nvPr/>
        </p:nvSpPr>
        <p:spPr>
          <a:xfrm>
            <a:off x="395535" y="1988840"/>
            <a:ext cx="2808313" cy="57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23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lang="ru-RU" dirty="0" smtClean="0"/>
          </a:p>
        </p:txBody>
      </p:sp>
      <p:sp>
        <p:nvSpPr>
          <p:cNvPr id="137" name="Shape 137"/>
          <p:cNvSpPr/>
          <p:nvPr/>
        </p:nvSpPr>
        <p:spPr>
          <a:xfrm>
            <a:off x="1149855" y="3349985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pic>
        <p:nvPicPr>
          <p:cNvPr id="1026" name="Picture 2" descr="Картинки по запросу документ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7" y="5335859"/>
            <a:ext cx="1222653" cy="12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2886"/>
            <a:ext cx="1230911" cy="167752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72" y="1572887"/>
            <a:ext cx="1316814" cy="167752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14" y="1573082"/>
            <a:ext cx="1250961" cy="1677525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8133" y="3252503"/>
            <a:ext cx="3945542" cy="369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Письма ФАНО России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050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9" y="3861048"/>
            <a:ext cx="932468" cy="12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3330" y="3861048"/>
            <a:ext cx="172141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Годовая бухгалтерская (финансовая) отчетность за 2016 г.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0227" y="5408576"/>
            <a:ext cx="1531233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Уточненная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программа деятельности на 2017 г.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0602" y="4292725"/>
            <a:ext cx="172141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До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1 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марта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602" y="5808686"/>
            <a:ext cx="172141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До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10 марта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61" y="1572887"/>
            <a:ext cx="2164423" cy="1677524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4216080" y="3242065"/>
            <a:ext cx="4511897" cy="369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Нормативные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документы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28" y="1566914"/>
            <a:ext cx="2200612" cy="1675151"/>
          </a:xfrm>
          <a:prstGeom prst="rect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543848" y="4158850"/>
            <a:ext cx="218039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До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1 апреля – сдача в ФНС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До 5 апреля – сдача в ФАНО России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7403" y="5716352"/>
            <a:ext cx="242508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До 5 апреля - корректировка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До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1 мая - утверждение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pic>
        <p:nvPicPr>
          <p:cNvPr id="2052" name="Picture 4" descr="Картинки по запросу человечек с восклицательным знако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357918"/>
            <a:ext cx="858720" cy="145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89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1.jpeg" descr="2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Блок-схема: процесс 7"/>
          <p:cNvSpPr/>
          <p:nvPr/>
        </p:nvSpPr>
        <p:spPr>
          <a:xfrm>
            <a:off x="2061572" y="2852936"/>
            <a:ext cx="1317227" cy="104018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Подписание и заверение оттиском печати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917749" y="2843323"/>
            <a:ext cx="1374464" cy="104276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Рассмотрение программы и проверка на правильность заполнения</a:t>
            </a:r>
            <a:endParaRPr lang="ru-RU" sz="12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726936" y="2870599"/>
            <a:ext cx="1368152" cy="100743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Проверка экономических показателей деятельности предприятия</a:t>
            </a:r>
            <a:endParaRPr lang="ru-RU" sz="1200" dirty="0"/>
          </a:p>
        </p:txBody>
      </p:sp>
      <p:cxnSp>
        <p:nvCxnSpPr>
          <p:cNvPr id="18" name="Прямая со стрелкой 17"/>
          <p:cNvCxnSpPr>
            <a:stCxn id="8" idx="3"/>
            <a:endCxn id="10" idx="1"/>
          </p:cNvCxnSpPr>
          <p:nvPr/>
        </p:nvCxnSpPr>
        <p:spPr>
          <a:xfrm flipV="1">
            <a:off x="3378799" y="3364703"/>
            <a:ext cx="538950" cy="8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59" idx="0"/>
          </p:cNvCxnSpPr>
          <p:nvPr/>
        </p:nvCxnSpPr>
        <p:spPr>
          <a:xfrm>
            <a:off x="4604981" y="3886083"/>
            <a:ext cx="6431" cy="273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3"/>
            <a:endCxn id="11" idx="1"/>
          </p:cNvCxnSpPr>
          <p:nvPr/>
        </p:nvCxnSpPr>
        <p:spPr>
          <a:xfrm>
            <a:off x="5292213" y="3364703"/>
            <a:ext cx="434723" cy="9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7" idx="3"/>
            <a:endCxn id="8" idx="1"/>
          </p:cNvCxnSpPr>
          <p:nvPr/>
        </p:nvCxnSpPr>
        <p:spPr>
          <a:xfrm>
            <a:off x="1727812" y="3373026"/>
            <a:ext cx="3337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76806" y="431775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2656670" y="5589240"/>
            <a:ext cx="1444258" cy="100811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Рассмотрение программы деятельности</a:t>
            </a:r>
            <a:endParaRPr lang="ru-RU" sz="1200" dirty="0"/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4585063" y="5585844"/>
            <a:ext cx="1613767" cy="1011507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Утверждение программы деятельности</a:t>
            </a:r>
            <a:endParaRPr lang="ru-RU" sz="1200" b="1" dirty="0"/>
          </a:p>
        </p:txBody>
      </p:sp>
      <p:cxnSp>
        <p:nvCxnSpPr>
          <p:cNvPr id="53" name="Соединительная линия уступом 52"/>
          <p:cNvCxnSpPr>
            <a:stCxn id="159" idx="1"/>
            <a:endCxn id="57" idx="2"/>
          </p:cNvCxnSpPr>
          <p:nvPr/>
        </p:nvCxnSpPr>
        <p:spPr>
          <a:xfrm rot="10800000">
            <a:off x="920764" y="3893116"/>
            <a:ext cx="2462717" cy="7412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Блок-схема: знак завершения 56"/>
          <p:cNvSpPr/>
          <p:nvPr/>
        </p:nvSpPr>
        <p:spPr>
          <a:xfrm>
            <a:off x="113714" y="2852936"/>
            <a:ext cx="1614098" cy="104018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Заполнение (корректировка)программы</a:t>
            </a:r>
            <a:endParaRPr lang="ru-RU" sz="1200" dirty="0"/>
          </a:p>
        </p:txBody>
      </p:sp>
      <p:sp>
        <p:nvSpPr>
          <p:cNvPr id="65" name="Блок-схема: подготовка 64"/>
          <p:cNvSpPr/>
          <p:nvPr/>
        </p:nvSpPr>
        <p:spPr>
          <a:xfrm>
            <a:off x="66736" y="1556792"/>
            <a:ext cx="1732482" cy="1015435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ФГУП</a:t>
            </a:r>
            <a:endParaRPr lang="ru-RU" sz="1200" dirty="0"/>
          </a:p>
        </p:txBody>
      </p:sp>
      <p:sp>
        <p:nvSpPr>
          <p:cNvPr id="66" name="Блок-схема: подготовка 65"/>
          <p:cNvSpPr/>
          <p:nvPr/>
        </p:nvSpPr>
        <p:spPr>
          <a:xfrm>
            <a:off x="1902045" y="1556792"/>
            <a:ext cx="1646325" cy="1038513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Руководитель и главный бухгалтер ФГУП</a:t>
            </a:r>
            <a:endParaRPr lang="ru-RU" sz="1200" dirty="0"/>
          </a:p>
        </p:txBody>
      </p:sp>
      <p:sp>
        <p:nvSpPr>
          <p:cNvPr id="67" name="Блок-схема: подготовка 66"/>
          <p:cNvSpPr/>
          <p:nvPr/>
        </p:nvSpPr>
        <p:spPr>
          <a:xfrm>
            <a:off x="3667914" y="1556793"/>
            <a:ext cx="1886993" cy="107116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Управление ФАНО, курирующее предприятие</a:t>
            </a:r>
            <a:endParaRPr lang="ru-RU" sz="1200" dirty="0"/>
          </a:p>
        </p:txBody>
      </p:sp>
      <p:sp>
        <p:nvSpPr>
          <p:cNvPr id="68" name="Блок-схема: подготовка 67"/>
          <p:cNvSpPr/>
          <p:nvPr/>
        </p:nvSpPr>
        <p:spPr>
          <a:xfrm>
            <a:off x="5636926" y="1556793"/>
            <a:ext cx="1548172" cy="1078339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УЭИК</a:t>
            </a:r>
            <a:endParaRPr lang="ru-RU" sz="1200" dirty="0"/>
          </a:p>
        </p:txBody>
      </p:sp>
      <p:cxnSp>
        <p:nvCxnSpPr>
          <p:cNvPr id="108" name="Прямая со стрелкой 107"/>
          <p:cNvCxnSpPr>
            <a:stCxn id="40" idx="3"/>
          </p:cNvCxnSpPr>
          <p:nvPr/>
        </p:nvCxnSpPr>
        <p:spPr>
          <a:xfrm>
            <a:off x="4100928" y="6093296"/>
            <a:ext cx="471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6226301" y="6084250"/>
            <a:ext cx="4743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65" idx="2"/>
            <a:endCxn id="57" idx="0"/>
          </p:cNvCxnSpPr>
          <p:nvPr/>
        </p:nvCxnSpPr>
        <p:spPr>
          <a:xfrm flipH="1">
            <a:off x="920763" y="2572227"/>
            <a:ext cx="12214" cy="280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66" idx="2"/>
            <a:endCxn id="8" idx="0"/>
          </p:cNvCxnSpPr>
          <p:nvPr/>
        </p:nvCxnSpPr>
        <p:spPr>
          <a:xfrm flipH="1">
            <a:off x="2720186" y="2595305"/>
            <a:ext cx="5022" cy="257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67" idx="2"/>
            <a:endCxn id="10" idx="0"/>
          </p:cNvCxnSpPr>
          <p:nvPr/>
        </p:nvCxnSpPr>
        <p:spPr>
          <a:xfrm flipH="1">
            <a:off x="4604981" y="2627953"/>
            <a:ext cx="6430" cy="215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68" idx="2"/>
            <a:endCxn id="11" idx="0"/>
          </p:cNvCxnSpPr>
          <p:nvPr/>
        </p:nvCxnSpPr>
        <p:spPr>
          <a:xfrm>
            <a:off x="6411012" y="2635132"/>
            <a:ext cx="0" cy="235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Блок-схема: подготовка 121"/>
          <p:cNvSpPr/>
          <p:nvPr/>
        </p:nvSpPr>
        <p:spPr>
          <a:xfrm>
            <a:off x="66736" y="5589240"/>
            <a:ext cx="2201903" cy="1008112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Комиссия по анализу эффективности</a:t>
            </a:r>
            <a:endParaRPr lang="ru-RU" sz="1200" dirty="0"/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2235503" y="6098954"/>
            <a:ext cx="4211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9298" y="983599"/>
            <a:ext cx="87478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программой деятельности предприятия</a:t>
            </a:r>
          </a:p>
        </p:txBody>
      </p:sp>
      <p:sp>
        <p:nvSpPr>
          <p:cNvPr id="159" name="Блок-схема: решение 158"/>
          <p:cNvSpPr/>
          <p:nvPr/>
        </p:nvSpPr>
        <p:spPr>
          <a:xfrm>
            <a:off x="3383480" y="4159884"/>
            <a:ext cx="2455863" cy="948967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Есть замечания?</a:t>
            </a:r>
            <a:endParaRPr lang="ru-RU" sz="1200" dirty="0"/>
          </a:p>
        </p:txBody>
      </p:sp>
      <p:sp>
        <p:nvSpPr>
          <p:cNvPr id="164" name="Блок-схема: подготовка 163"/>
          <p:cNvSpPr/>
          <p:nvPr/>
        </p:nvSpPr>
        <p:spPr>
          <a:xfrm>
            <a:off x="7388956" y="1556793"/>
            <a:ext cx="1548172" cy="1078339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ПУ</a:t>
            </a:r>
            <a:endParaRPr lang="ru-RU" sz="1200" dirty="0"/>
          </a:p>
        </p:txBody>
      </p:sp>
      <p:sp>
        <p:nvSpPr>
          <p:cNvPr id="168" name="Блок-схема: процесс 167"/>
          <p:cNvSpPr/>
          <p:nvPr/>
        </p:nvSpPr>
        <p:spPr>
          <a:xfrm>
            <a:off x="7388956" y="2870599"/>
            <a:ext cx="1584176" cy="100743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Проверка юридико</a:t>
            </a:r>
            <a:r>
              <a:rPr lang="ru-RU" sz="1200" dirty="0"/>
              <a:t>-</a:t>
            </a:r>
            <a:r>
              <a:rPr lang="ru-RU" sz="1200" dirty="0" smtClean="0"/>
              <a:t>технического характера заполнения программы</a:t>
            </a:r>
            <a:endParaRPr lang="ru-RU" sz="1200" dirty="0"/>
          </a:p>
        </p:txBody>
      </p:sp>
      <p:cxnSp>
        <p:nvCxnSpPr>
          <p:cNvPr id="169" name="Прямая со стрелкой 168"/>
          <p:cNvCxnSpPr>
            <a:stCxn id="164" idx="2"/>
            <a:endCxn id="168" idx="0"/>
          </p:cNvCxnSpPr>
          <p:nvPr/>
        </p:nvCxnSpPr>
        <p:spPr>
          <a:xfrm>
            <a:off x="8163042" y="2635132"/>
            <a:ext cx="18002" cy="235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stCxn id="11" idx="3"/>
            <a:endCxn id="168" idx="1"/>
          </p:cNvCxnSpPr>
          <p:nvPr/>
        </p:nvCxnSpPr>
        <p:spPr>
          <a:xfrm>
            <a:off x="7095088" y="3374316"/>
            <a:ext cx="2938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 стрелкой 222"/>
          <p:cNvCxnSpPr/>
          <p:nvPr/>
        </p:nvCxnSpPr>
        <p:spPr>
          <a:xfrm>
            <a:off x="6408854" y="4621907"/>
            <a:ext cx="2158" cy="624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6" name="Соединительная линия уступом 225"/>
          <p:cNvCxnSpPr/>
          <p:nvPr/>
        </p:nvCxnSpPr>
        <p:spPr>
          <a:xfrm rot="5400000">
            <a:off x="5747010" y="3957905"/>
            <a:ext cx="756335" cy="571669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9" name="Соединительная линия уступом 228"/>
          <p:cNvCxnSpPr/>
          <p:nvPr/>
        </p:nvCxnSpPr>
        <p:spPr>
          <a:xfrm rot="5400000">
            <a:off x="5725509" y="2790388"/>
            <a:ext cx="1368847" cy="3544140"/>
          </a:xfrm>
          <a:prstGeom prst="bentConnector4">
            <a:avLst>
              <a:gd name="adj1" fmla="val 43255"/>
              <a:gd name="adj2" fmla="val -127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7775610" y="43177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636904" y="389311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920763" y="4357368"/>
            <a:ext cx="2984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Доработка программы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2" name="Соединительная линия уступом 251"/>
          <p:cNvCxnSpPr>
            <a:endCxn id="122" idx="0"/>
          </p:cNvCxnSpPr>
          <p:nvPr/>
        </p:nvCxnSpPr>
        <p:spPr>
          <a:xfrm rot="10800000" flipV="1">
            <a:off x="1167689" y="5257522"/>
            <a:ext cx="3437297" cy="33171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 flipH="1">
            <a:off x="6408855" y="4615908"/>
            <a:ext cx="1798803" cy="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1" name="Прямая со стрелкой 260"/>
          <p:cNvCxnSpPr/>
          <p:nvPr/>
        </p:nvCxnSpPr>
        <p:spPr>
          <a:xfrm>
            <a:off x="4604980" y="5082390"/>
            <a:ext cx="6432" cy="223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7665526" y="4923715"/>
            <a:ext cx="566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408854" y="4917260"/>
            <a:ext cx="566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" name="Рисунок 3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4" y="5366133"/>
            <a:ext cx="1012476" cy="1436233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4687570" y="5029129"/>
            <a:ext cx="566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3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1.jpeg" descr="2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4" y="2520494"/>
            <a:ext cx="2592288" cy="194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08" y="3573016"/>
            <a:ext cx="2376264" cy="16344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Методические рекомендации по заполнению типовой формы программы деятельности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508" y="2306200"/>
            <a:ext cx="2376264" cy="10215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Типовая форма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программы деятельности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7" y="2633684"/>
            <a:ext cx="2824623" cy="16344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Форум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ФАНО России: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forum.fano.gov.ru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18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Раздел: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Федеральные государственные унитарные предприятия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9850" y="1556792"/>
            <a:ext cx="3154318" cy="71508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Почта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otchetfgup@fano.gov.ru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4841" y="4725144"/>
            <a:ext cx="3154318" cy="19409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Бумажный экземпляр Уточненной программы деятельности на 2017 г. направить по адресу: 119334,</a:t>
            </a:r>
            <a:r>
              <a:rPr lang="ru-RU" dirty="0"/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Москва, Ленинский проспект, д. 32А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43808" y="2852936"/>
            <a:ext cx="367057" cy="21602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843808" y="4149080"/>
            <a:ext cx="386381" cy="11909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07009" y="2435966"/>
            <a:ext cx="0" cy="338709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40088" y="4208626"/>
            <a:ext cx="0" cy="3642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19624" y="3429001"/>
            <a:ext cx="36705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Shape 135"/>
          <p:cNvSpPr/>
          <p:nvPr/>
        </p:nvSpPr>
        <p:spPr>
          <a:xfrm>
            <a:off x="179512" y="908720"/>
            <a:ext cx="40324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n w="10541">
                  <a:solidFill>
                    <a:srgbClr val="4579B8"/>
                  </a:solidFill>
                </a:ln>
                <a:solidFill>
                  <a:srgbClr val="BCD2FA"/>
                </a:solidFill>
              </a:defRPr>
            </a:lvl1pPr>
          </a:lstStyle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Полезная информация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09909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5873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Изображение 3" descr="2-01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733" y="1124744"/>
            <a:ext cx="83750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Стимулирующие выплаты руководителю предприятия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3796" y="1664804"/>
            <a:ext cx="84969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 smtClean="0"/>
              <a:t>Выплаты стимулирующего характера руководителю предприятия осуществляются на основании приказа Федерального агентства научных организаций от 8 апреля 2016 г. № 8н «О размерах и периодичности выплат стимулирующего характера руководителям федеральных государственных унитарных предприятий, подведомственных Федеральному агентству научных организаций»</a:t>
            </a:r>
          </a:p>
          <a:p>
            <a:pPr algn="just"/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00697"/>
              </p:ext>
            </p:extLst>
          </p:nvPr>
        </p:nvGraphicFramePr>
        <p:xfrm>
          <a:off x="144358" y="3429001"/>
          <a:ext cx="4176464" cy="266429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3415324923"/>
                    </a:ext>
                  </a:extLst>
                </a:gridCol>
              </a:tblGrid>
              <a:tr h="1776195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Выручка (нетто) от продажи товаров, работ, услуг (за вычетом налога на добавленную стоимость, акцизов и других обязательных платежей)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10918319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Чистая прибыль (убыток)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11392506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Чистые активы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66345269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89079"/>
              </p:ext>
            </p:extLst>
          </p:nvPr>
        </p:nvGraphicFramePr>
        <p:xfrm>
          <a:off x="4860032" y="3426379"/>
          <a:ext cx="4004724" cy="32918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04724">
                  <a:extLst>
                    <a:ext uri="{9D8B030D-6E8A-4147-A177-3AD203B41FA5}">
                      <a16:colId xmlns="" xmlns:a16="http://schemas.microsoft.com/office/drawing/2014/main" val="3920363114"/>
                    </a:ext>
                  </a:extLst>
                </a:gridCol>
              </a:tblGrid>
              <a:tr h="135015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Выручка (нетто) от продажи товаров, работ, услуг (за вычетом налога на добавленную стоимость, акцизов и других обязательных платежей)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99859596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Чистая прибыль (убыток)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18632766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Чистые активы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68466303"/>
                  </a:ext>
                </a:extLst>
              </a:tr>
              <a:tr h="81009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Прибыль, своевременно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перечисленная </a:t>
                      </a:r>
                      <a:r>
                        <a:rPr lang="ru-RU" sz="1800" dirty="0">
                          <a:effectLst/>
                        </a:rPr>
                        <a:t>в федеральный бюджет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0367566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Динамика производительности труда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223424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3057047"/>
            <a:ext cx="312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Ежеквартальные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показатели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0636" y="3059669"/>
            <a:ext cx="250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Годовые показатели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23728" y="2601070"/>
            <a:ext cx="2458520" cy="495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46069" y="2601070"/>
            <a:ext cx="2690227" cy="49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21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3307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Изображение 3" descr="2-01.jp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75223" y="1497569"/>
            <a:ext cx="8496944" cy="5228302"/>
            <a:chOff x="-1803714" y="1545719"/>
            <a:chExt cx="9914172" cy="5228302"/>
          </a:xfrm>
        </p:grpSpPr>
        <p:sp>
          <p:nvSpPr>
            <p:cNvPr id="7" name="TextBox 6"/>
            <p:cNvSpPr txBox="1"/>
            <p:nvPr/>
          </p:nvSpPr>
          <p:spPr>
            <a:xfrm>
              <a:off x="2418543" y="2619037"/>
              <a:ext cx="1699667" cy="19389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Определяет степень достижения </a:t>
              </a:r>
            </a:p>
            <a:p>
              <a:r>
                <a:rPr lang="ru-RU" sz="1200" dirty="0" smtClean="0"/>
                <a:t>показателей экономической эффективности деятельности ФГУП </a:t>
              </a:r>
            </a:p>
            <a:p>
              <a:r>
                <a:rPr lang="ru-RU" sz="1200" dirty="0" smtClean="0"/>
                <a:t>(приложение №1 Приказа № 8н)</a:t>
              </a:r>
              <a:endParaRPr lang="ru-RU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9372" y="4725144"/>
              <a:ext cx="1678837" cy="20390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150" dirty="0" smtClean="0"/>
                <a:t>Определяет соотношение суммы набранных баллов с размером выплат стимулирующего характера руководителю ФГУП</a:t>
              </a:r>
            </a:p>
            <a:p>
              <a:r>
                <a:rPr lang="ru-RU" sz="1150" dirty="0" smtClean="0"/>
                <a:t>(приложение №2 Приказа № 8н)</a:t>
              </a:r>
              <a:endParaRPr lang="ru-RU" sz="11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2250" y="2629580"/>
              <a:ext cx="1584176" cy="13849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Издает приказ, </a:t>
              </a:r>
            </a:p>
            <a:p>
              <a:r>
                <a:rPr lang="ru-RU" sz="1400" dirty="0" smtClean="0"/>
                <a:t>устанавливающий кратность </a:t>
              </a:r>
            </a:p>
            <a:p>
              <a:r>
                <a:rPr lang="ru-RU" sz="1400" dirty="0" smtClean="0"/>
                <a:t>в следующие сроки:</a:t>
              </a:r>
              <a:endParaRPr lang="ru-RU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6640" y="1556790"/>
              <a:ext cx="1423470" cy="92333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Комиссия </a:t>
              </a:r>
            </a:p>
            <a:p>
              <a:r>
                <a:rPr lang="ru-RU" dirty="0" smtClean="0"/>
                <a:t>ФАНО России</a:t>
              </a:r>
              <a:endParaRPr lang="ru-RU" dirty="0"/>
            </a:p>
          </p:txBody>
        </p:sp>
        <p:cxnSp>
          <p:nvCxnSpPr>
            <p:cNvPr id="11" name="Прямая со стрелкой 10"/>
            <p:cNvCxnSpPr>
              <a:stCxn id="10" idx="2"/>
            </p:cNvCxnSpPr>
            <p:nvPr/>
          </p:nvCxnSpPr>
          <p:spPr>
            <a:xfrm>
              <a:off x="3268375" y="2480120"/>
              <a:ext cx="2" cy="1144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7" idx="2"/>
              <a:endCxn id="8" idx="0"/>
            </p:cNvCxnSpPr>
            <p:nvPr/>
          </p:nvCxnSpPr>
          <p:spPr>
            <a:xfrm>
              <a:off x="3268377" y="4558029"/>
              <a:ext cx="10414" cy="1671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32250" y="1545719"/>
              <a:ext cx="1815389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ФАНО России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1999" y="4025803"/>
              <a:ext cx="1487585" cy="15696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/>
                <a:t>п</a:t>
              </a:r>
              <a:r>
                <a:rPr lang="ru-RU" sz="1200" dirty="0" smtClean="0"/>
                <a:t>о итогам работы в </a:t>
              </a:r>
            </a:p>
            <a:p>
              <a:r>
                <a:rPr lang="ru-RU" sz="1200" dirty="0" smtClean="0"/>
                <a:t>1-3 кварталах в 60-дневный срок </a:t>
              </a:r>
            </a:p>
            <a:p>
              <a:r>
                <a:rPr lang="ru-RU" sz="1200" dirty="0" smtClean="0"/>
                <a:t>по истечении отчетного периода </a:t>
              </a:r>
              <a:endParaRPr lang="ru-RU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1999" y="5204360"/>
              <a:ext cx="1504677" cy="10156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/>
                <a:t>п</a:t>
              </a:r>
              <a:r>
                <a:rPr lang="ru-RU" sz="1200" dirty="0" smtClean="0"/>
                <a:t>о итогам года в 120-дневный срок </a:t>
              </a:r>
            </a:p>
            <a:p>
              <a:r>
                <a:rPr lang="ru-RU" sz="1200" dirty="0" smtClean="0"/>
                <a:t>по истечении отчетного года </a:t>
              </a:r>
              <a:endParaRPr lang="ru-RU" sz="1200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5324338" y="1921458"/>
              <a:ext cx="0" cy="668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Правая фигурная скобка 16"/>
            <p:cNvSpPr/>
            <p:nvPr/>
          </p:nvSpPr>
          <p:spPr>
            <a:xfrm>
              <a:off x="6076677" y="1556790"/>
              <a:ext cx="554834" cy="4663233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0272" y="1556792"/>
              <a:ext cx="86033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ФГУП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511" y="2629580"/>
              <a:ext cx="1478947" cy="23083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Рассчитывает ежемесячный максимальный размер заработной платы </a:t>
              </a:r>
              <a:r>
                <a:rPr lang="ru-RU" sz="1200" dirty="0" smtClean="0"/>
                <a:t>руководителю предприятия </a:t>
              </a:r>
              <a:r>
                <a:rPr lang="ru-RU" sz="1200" b="1" dirty="0" smtClean="0"/>
                <a:t>согласно приложению №3 </a:t>
              </a:r>
              <a:r>
                <a:rPr lang="ru-RU" sz="1200" dirty="0" smtClean="0"/>
                <a:t>Приказа № 8н</a:t>
              </a:r>
              <a:endParaRPr lang="ru-RU" sz="1200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7375497" y="1926124"/>
              <a:ext cx="0" cy="668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Правая фигурная скобка 20"/>
            <p:cNvSpPr/>
            <p:nvPr/>
          </p:nvSpPr>
          <p:spPr>
            <a:xfrm>
              <a:off x="4118210" y="1556792"/>
              <a:ext cx="414039" cy="5207372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065" y="1556926"/>
              <a:ext cx="86033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 smtClean="0"/>
                <a:t>ФГУП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632146" y="2619037"/>
              <a:ext cx="2524506" cy="41549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</a:rPr>
                <a:t>Представляет в установленные сроки отчеты:</a:t>
              </a:r>
            </a:p>
            <a:p>
              <a:endParaRPr lang="ru-RU" sz="1200" b="1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rgbClr val="FF0000"/>
                  </a:solidFill>
                </a:rPr>
                <a:t>Программу деятельности предприятия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b="1" dirty="0" smtClean="0">
                  <a:solidFill>
                    <a:srgbClr val="FF0000"/>
                  </a:solidFill>
                </a:rPr>
                <a:t>СОЧИОТР ежеквартально* (до 15 числа месяца, следующего за отчетным периодом)</a:t>
              </a:r>
              <a:endParaRPr lang="ru-RU" sz="1200" b="1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b="1" dirty="0">
                  <a:solidFill>
                    <a:srgbClr val="FF0000"/>
                  </a:solidFill>
                </a:rPr>
                <a:t>ПТ (ГС) по итогам года* (до 1 апреля</a:t>
              </a:r>
              <a:r>
                <a:rPr lang="ru-RU" sz="1200" b="1" dirty="0" smtClean="0">
                  <a:solidFill>
                    <a:srgbClr val="FF0000"/>
                  </a:solidFill>
                </a:rPr>
                <a:t>)</a:t>
              </a:r>
              <a:endParaRPr lang="ru-RU" sz="1200" b="1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rgbClr val="FF0000"/>
                  </a:solidFill>
                </a:rPr>
                <a:t>Доклад о достижении предприятием показателей экономической эффективности его деятельности (в 1-3 кварталах)</a:t>
              </a:r>
              <a:endParaRPr lang="ru-RU" sz="1200" b="1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rgbClr val="FF0000"/>
                  </a:solidFill>
                </a:rPr>
                <a:t>Бухгалтерскую отчетность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30290" y="1921458"/>
              <a:ext cx="0" cy="668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Правая фигурная скобка 24"/>
            <p:cNvSpPr/>
            <p:nvPr/>
          </p:nvSpPr>
          <p:spPr>
            <a:xfrm>
              <a:off x="1892361" y="1556790"/>
              <a:ext cx="474276" cy="5217231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1803714" y="3812911"/>
              <a:ext cx="1171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i="1" dirty="0" smtClean="0"/>
                <a:t>*Данные отчеты заполняются </a:t>
              </a:r>
            </a:p>
            <a:p>
              <a:r>
                <a:rPr lang="ru-RU" sz="900" i="1" dirty="0" smtClean="0"/>
                <a:t>в Системе сводной отчетности </a:t>
              </a:r>
            </a:p>
            <a:p>
              <a:r>
                <a:rPr lang="ru-RU" sz="900" i="1" dirty="0" smtClean="0"/>
                <a:t>ФАНО России </a:t>
              </a:r>
            </a:p>
            <a:p>
              <a:r>
                <a:rPr lang="ru-RU" sz="900" i="1" dirty="0" smtClean="0"/>
                <a:t>(Парус)</a:t>
              </a:r>
              <a:endParaRPr lang="ru-RU" sz="900" i="1" dirty="0"/>
            </a:p>
          </p:txBody>
        </p:sp>
      </p:grp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415583745"/>
              </p:ext>
            </p:extLst>
          </p:nvPr>
        </p:nvGraphicFramePr>
        <p:xfrm>
          <a:off x="1318000" y="1052736"/>
          <a:ext cx="763708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Левая фигурная скобка 27"/>
          <p:cNvSpPr/>
          <p:nvPr/>
        </p:nvSpPr>
        <p:spPr>
          <a:xfrm>
            <a:off x="882049" y="3914682"/>
            <a:ext cx="212271" cy="832554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06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745" y="1053633"/>
            <a:ext cx="8424936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/>
              <a:t>Пример</a:t>
            </a:r>
            <a:r>
              <a:rPr lang="ru-RU" sz="1200" dirty="0" smtClean="0"/>
              <a:t> </a:t>
            </a:r>
            <a:r>
              <a:rPr lang="ru-RU" sz="1200" b="1" dirty="0" smtClean="0"/>
              <a:t>определения ФГУП </a:t>
            </a:r>
            <a:r>
              <a:rPr lang="ru-RU" sz="1200" dirty="0" smtClean="0"/>
              <a:t>ежемесячного максимального размера заработной платы руководителя  </a:t>
            </a:r>
            <a:r>
              <a:rPr lang="ru-RU" sz="1200" b="1" dirty="0" smtClean="0"/>
              <a:t>за год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73482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 соответствии с </a:t>
            </a:r>
            <a:r>
              <a:rPr lang="ru-RU" sz="1600" dirty="0"/>
              <a:t>п</a:t>
            </a:r>
            <a:r>
              <a:rPr lang="ru-RU" sz="1600" dirty="0" smtClean="0"/>
              <a:t>риложением № 3 к Приказу № 8н, </a:t>
            </a:r>
            <a:r>
              <a:rPr lang="ru-RU" sz="1600" b="1" dirty="0" smtClean="0"/>
              <a:t>выплата стимулирующего характера за год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будет выплачиваться руководителю </a:t>
            </a:r>
            <a:r>
              <a:rPr lang="ru-RU" sz="1600" b="1" dirty="0" smtClean="0"/>
              <a:t>в апреле </a:t>
            </a:r>
            <a:r>
              <a:rPr lang="ru-RU" sz="1600" dirty="0" smtClean="0"/>
              <a:t>по формуле:</a:t>
            </a:r>
          </a:p>
          <a:p>
            <a:endParaRPr lang="ru-RU" sz="1600" dirty="0" smtClean="0"/>
          </a:p>
          <a:p>
            <a:r>
              <a:rPr lang="ru-RU" sz="1200" i="1" dirty="0"/>
              <a:t>Ежемесячный </a:t>
            </a:r>
            <a:r>
              <a:rPr lang="ru-RU" sz="1200" i="1" dirty="0" smtClean="0"/>
              <a:t>максимальный </a:t>
            </a:r>
          </a:p>
          <a:p>
            <a:r>
              <a:rPr lang="ru-RU" sz="1200" i="1" dirty="0" smtClean="0"/>
              <a:t>размер </a:t>
            </a:r>
            <a:r>
              <a:rPr lang="ru-RU" sz="1200" i="1" dirty="0"/>
              <a:t>заработной </a:t>
            </a:r>
            <a:r>
              <a:rPr lang="ru-RU" sz="1200" i="1" dirty="0" smtClean="0"/>
              <a:t>платы           =    3 * </a:t>
            </a:r>
            <a:r>
              <a:rPr lang="ru-RU" sz="1200" i="1" dirty="0" err="1" smtClean="0"/>
              <a:t>СрЗПраб</a:t>
            </a:r>
            <a:r>
              <a:rPr lang="ru-RU" sz="1200" i="1" dirty="0" smtClean="0"/>
              <a:t> за отчетный год * </a:t>
            </a:r>
            <a:r>
              <a:rPr lang="ru-RU" sz="1200" i="1" dirty="0" err="1" smtClean="0"/>
              <a:t>Пу</a:t>
            </a:r>
            <a:r>
              <a:rPr lang="ru-RU" sz="1200" i="1" dirty="0" smtClean="0"/>
              <a:t> по итогам работы за год</a:t>
            </a:r>
          </a:p>
          <a:p>
            <a:endParaRPr lang="ru-RU" sz="1200" dirty="0"/>
          </a:p>
          <a:p>
            <a:r>
              <a:rPr lang="ru-RU" sz="1400" dirty="0"/>
              <a:t>К примеру,  </a:t>
            </a:r>
            <a:r>
              <a:rPr lang="ru-RU" sz="1400" dirty="0" err="1"/>
              <a:t>Пу</a:t>
            </a:r>
            <a:r>
              <a:rPr lang="ru-RU" sz="1400" dirty="0"/>
              <a:t> по итогам работы за год получился равным 4, а средняя заработная плата </a:t>
            </a:r>
            <a:r>
              <a:rPr lang="ru-RU" sz="1400" dirty="0" smtClean="0"/>
              <a:t>работников </a:t>
            </a:r>
          </a:p>
          <a:p>
            <a:r>
              <a:rPr lang="ru-RU" sz="1400" dirty="0" smtClean="0"/>
              <a:t>(без </a:t>
            </a:r>
            <a:r>
              <a:rPr lang="ru-RU" sz="1400" dirty="0"/>
              <a:t>учета руководителя, заместителей руководителя и главного бухгалтера) </a:t>
            </a:r>
            <a:r>
              <a:rPr lang="ru-RU" sz="1400" dirty="0" smtClean="0"/>
              <a:t>предприятия </a:t>
            </a:r>
            <a:r>
              <a:rPr lang="ru-RU" sz="1400" dirty="0"/>
              <a:t>за </a:t>
            </a:r>
            <a:r>
              <a:rPr lang="ru-RU" sz="1400" dirty="0" smtClean="0"/>
              <a:t>отчетный год </a:t>
            </a:r>
          </a:p>
          <a:p>
            <a:r>
              <a:rPr lang="ru-RU" sz="1400" dirty="0" smtClean="0"/>
              <a:t>равна </a:t>
            </a:r>
            <a:r>
              <a:rPr lang="ru-RU" sz="1400" dirty="0"/>
              <a:t>33 000 руб., соответственно:</a:t>
            </a:r>
          </a:p>
          <a:p>
            <a:endParaRPr lang="ru-RU" sz="1600" dirty="0"/>
          </a:p>
          <a:p>
            <a:r>
              <a:rPr lang="ru-RU" sz="1200" i="1" dirty="0">
                <a:solidFill>
                  <a:srgbClr val="FF0000"/>
                </a:solidFill>
              </a:rPr>
              <a:t>Максимальный размер </a:t>
            </a:r>
          </a:p>
          <a:p>
            <a:r>
              <a:rPr lang="ru-RU" sz="1200" i="1" dirty="0">
                <a:solidFill>
                  <a:srgbClr val="FF0000"/>
                </a:solidFill>
              </a:rPr>
              <a:t>заработной платы руководителя в апреле           = 3*33000*4 = 396 000 руб</a:t>
            </a:r>
            <a:r>
              <a:rPr lang="ru-RU" sz="1200" i="1" dirty="0" smtClean="0">
                <a:solidFill>
                  <a:srgbClr val="FF0000"/>
                </a:solidFill>
              </a:rPr>
              <a:t>.(*)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137" y="4000625"/>
            <a:ext cx="1485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Следует учесть, что:</a:t>
            </a:r>
            <a:endParaRPr lang="ru-RU" sz="12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51520" y="4335396"/>
            <a:ext cx="7457403" cy="482958"/>
            <a:chOff x="482949" y="2261051"/>
            <a:chExt cx="7457403" cy="526424"/>
          </a:xfrm>
        </p:grpSpPr>
        <p:sp>
          <p:nvSpPr>
            <p:cNvPr id="15" name="TextBox 14"/>
            <p:cNvSpPr txBox="1"/>
            <p:nvPr/>
          </p:nvSpPr>
          <p:spPr>
            <a:xfrm>
              <a:off x="482949" y="2293431"/>
              <a:ext cx="2160240" cy="4616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Ежемесячный максимальный размер заработной платы</a:t>
              </a:r>
              <a:endParaRPr lang="ru-RU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0086" y="2370815"/>
              <a:ext cx="598241" cy="27699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1200" dirty="0" smtClean="0"/>
                <a:t>Оклад</a:t>
              </a:r>
              <a:endParaRPr lang="ru-RU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6096" y="2278482"/>
              <a:ext cx="2304256" cy="46166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Сумма выплаты стимулирующего характера</a:t>
              </a:r>
              <a:endParaRPr lang="ru-RU" sz="1200" dirty="0"/>
            </a:p>
          </p:txBody>
        </p:sp>
        <p:sp>
          <p:nvSpPr>
            <p:cNvPr id="18" name="Равно 17"/>
            <p:cNvSpPr/>
            <p:nvPr/>
          </p:nvSpPr>
          <p:spPr>
            <a:xfrm>
              <a:off x="2902804" y="2339596"/>
              <a:ext cx="648072" cy="369332"/>
            </a:xfrm>
            <a:prstGeom prst="mathEqual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19" name="Плюс 18"/>
            <p:cNvSpPr/>
            <p:nvPr/>
          </p:nvSpPr>
          <p:spPr>
            <a:xfrm>
              <a:off x="4853161" y="2261051"/>
              <a:ext cx="504056" cy="526424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4393" y="4941168"/>
            <a:ext cx="8409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Если оклад директора равен 50 000 руб., то </a:t>
            </a:r>
            <a:r>
              <a:rPr lang="ru-RU" sz="1400" b="1" dirty="0" smtClean="0"/>
              <a:t>сумма выплаты стимулирующего характера за год </a:t>
            </a:r>
            <a:r>
              <a:rPr lang="ru-RU" sz="1400" dirty="0" smtClean="0"/>
              <a:t>составит: </a:t>
            </a:r>
          </a:p>
          <a:p>
            <a:pPr>
              <a:lnSpc>
                <a:spcPct val="150000"/>
              </a:lnSpc>
            </a:pPr>
            <a:r>
              <a:rPr lang="ru-RU" sz="1400" b="1" i="1" dirty="0" smtClean="0"/>
              <a:t>396 000 – 50 000 = 346 000 руб</a:t>
            </a:r>
            <a:r>
              <a:rPr lang="ru-RU" sz="1400" b="1" dirty="0" smtClean="0"/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3473" y="5959233"/>
            <a:ext cx="680418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i="1" dirty="0" smtClean="0"/>
              <a:t>(*)  396 000 руб. – это сумма уже </a:t>
            </a:r>
            <a:r>
              <a:rPr lang="ru-RU" sz="1200" b="1" i="1" dirty="0" smtClean="0"/>
              <a:t>с учетом выплат </a:t>
            </a:r>
            <a:r>
              <a:rPr lang="ru-RU" sz="1200" i="1" dirty="0" smtClean="0"/>
              <a:t>за работу в местностях с особыми </a:t>
            </a:r>
          </a:p>
          <a:p>
            <a:r>
              <a:rPr lang="ru-RU" sz="1200" i="1" dirty="0" smtClean="0"/>
              <a:t>       климатическими условиями (если такие выплаты предусмотрены)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945394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741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Булышева Дарья Игоревна</cp:lastModifiedBy>
  <cp:revision>78</cp:revision>
  <cp:lastPrinted>2017-03-10T07:50:36Z</cp:lastPrinted>
  <dcterms:modified xsi:type="dcterms:W3CDTF">2017-03-14T10:32:50Z</dcterms:modified>
</cp:coreProperties>
</file>