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2" r:id="rId1"/>
    <p:sldMasterId id="2147484044" r:id="rId2"/>
    <p:sldMasterId id="2147484056" r:id="rId3"/>
  </p:sldMasterIdLst>
  <p:notesMasterIdLst>
    <p:notesMasterId r:id="rId28"/>
  </p:notesMasterIdLst>
  <p:handoutMasterIdLst>
    <p:handoutMasterId r:id="rId29"/>
  </p:handoutMasterIdLst>
  <p:sldIdLst>
    <p:sldId id="435" r:id="rId4"/>
    <p:sldId id="436" r:id="rId5"/>
    <p:sldId id="454" r:id="rId6"/>
    <p:sldId id="419" r:id="rId7"/>
    <p:sldId id="438" r:id="rId8"/>
    <p:sldId id="439" r:id="rId9"/>
    <p:sldId id="440" r:id="rId10"/>
    <p:sldId id="442" r:id="rId11"/>
    <p:sldId id="455" r:id="rId12"/>
    <p:sldId id="453" r:id="rId13"/>
    <p:sldId id="443" r:id="rId14"/>
    <p:sldId id="444" r:id="rId15"/>
    <p:sldId id="445" r:id="rId16"/>
    <p:sldId id="462" r:id="rId17"/>
    <p:sldId id="463" r:id="rId18"/>
    <p:sldId id="456" r:id="rId19"/>
    <p:sldId id="446" r:id="rId20"/>
    <p:sldId id="447" r:id="rId21"/>
    <p:sldId id="459" r:id="rId22"/>
    <p:sldId id="460" r:id="rId23"/>
    <p:sldId id="461" r:id="rId24"/>
    <p:sldId id="451" r:id="rId25"/>
    <p:sldId id="448" r:id="rId26"/>
    <p:sldId id="437" r:id="rId27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3300"/>
    <a:srgbClr val="F1F7F9"/>
    <a:srgbClr val="C7D7D9"/>
    <a:srgbClr val="CCFFCC"/>
    <a:srgbClr val="A183B3"/>
    <a:srgbClr val="E56A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0506" autoAdjust="0"/>
    <p:restoredTop sz="93714" autoAdjust="0"/>
  </p:normalViewPr>
  <p:slideViewPr>
    <p:cSldViewPr>
      <p:cViewPr varScale="1">
        <p:scale>
          <a:sx n="110" d="100"/>
          <a:sy n="110" d="100"/>
        </p:scale>
        <p:origin x="-164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3336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Relationship Id="rId8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600" dirty="0" smtClean="0">
                <a:solidFill>
                  <a:srgbClr val="002060"/>
                </a:solidFill>
              </a:rPr>
              <a:t>Размер части</a:t>
            </a:r>
            <a:r>
              <a:rPr lang="ru-RU" sz="1600" baseline="0" dirty="0" smtClean="0">
                <a:solidFill>
                  <a:srgbClr val="002060"/>
                </a:solidFill>
              </a:rPr>
              <a:t> чистой прибыли, подлежащей перечислению</a:t>
            </a:r>
            <a:endParaRPr lang="ru-RU" sz="1600" dirty="0">
              <a:solidFill>
                <a:srgbClr val="002060"/>
              </a:solidFill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dLbls>
            <c:spPr>
              <a:noFill/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К перечислению</c:v>
                </c:pt>
              </c:strCache>
            </c:strRef>
          </c:cat>
          <c:val>
            <c:numRef>
              <c:f>Лист1!$B$2</c:f>
              <c:numCache>
                <c:formatCode>#,##0</c:formatCode>
                <c:ptCount val="1"/>
                <c:pt idx="0">
                  <c:v>404297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2015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К перечислению</c:v>
                </c:pt>
              </c:strCache>
            </c:strRef>
          </c:cat>
          <c:val>
            <c:numRef>
              <c:f>Лист1!$C$2</c:f>
              <c:numCache>
                <c:formatCode>#,##0</c:formatCode>
                <c:ptCount val="1"/>
                <c:pt idx="0">
                  <c:v>557662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9465344"/>
        <c:axId val="38415744"/>
      </c:barChart>
      <c:catAx>
        <c:axId val="49465344"/>
        <c:scaling>
          <c:orientation val="minMax"/>
        </c:scaling>
        <c:delete val="1"/>
        <c:axPos val="b"/>
        <c:majorTickMark val="out"/>
        <c:minorTickMark val="none"/>
        <c:tickLblPos val="nextTo"/>
        <c:crossAx val="38415744"/>
        <c:crosses val="autoZero"/>
        <c:auto val="1"/>
        <c:lblAlgn val="ctr"/>
        <c:lblOffset val="100"/>
        <c:noMultiLvlLbl val="0"/>
      </c:catAx>
      <c:valAx>
        <c:axId val="38415744"/>
        <c:scaling>
          <c:orientation val="minMax"/>
        </c:scaling>
        <c:delete val="1"/>
        <c:axPos val="l"/>
        <c:majorGridlines/>
        <c:numFmt formatCode="#,##0" sourceLinked="1"/>
        <c:majorTickMark val="out"/>
        <c:minorTickMark val="none"/>
        <c:tickLblPos val="nextTo"/>
        <c:crossAx val="49465344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600" dirty="0" smtClean="0">
                <a:solidFill>
                  <a:srgbClr val="002060"/>
                </a:solidFill>
              </a:rPr>
              <a:t>Задолженность по перечислению части чистой прибыли</a:t>
            </a:r>
            <a:endParaRPr lang="ru-RU" sz="2000" dirty="0">
              <a:solidFill>
                <a:srgbClr val="002060"/>
              </a:solidFill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Задолженность</c:v>
                </c:pt>
              </c:strCache>
            </c:strRef>
          </c:cat>
          <c:val>
            <c:numRef>
              <c:f>Лист1!$B$2</c:f>
              <c:numCache>
                <c:formatCode>#,##0</c:formatCode>
                <c:ptCount val="1"/>
                <c:pt idx="0">
                  <c:v>21941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2015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Задолженность</c:v>
                </c:pt>
              </c:strCache>
            </c:strRef>
          </c:cat>
          <c:val>
            <c:numRef>
              <c:f>Лист1!$C$2</c:f>
              <c:numCache>
                <c:formatCode>#,##0</c:formatCode>
                <c:ptCount val="1"/>
                <c:pt idx="0">
                  <c:v>74210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8992768"/>
        <c:axId val="38414016"/>
      </c:barChart>
      <c:catAx>
        <c:axId val="4899276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8414016"/>
        <c:crosses val="autoZero"/>
        <c:auto val="1"/>
        <c:lblAlgn val="ctr"/>
        <c:lblOffset val="100"/>
        <c:noMultiLvlLbl val="0"/>
      </c:catAx>
      <c:valAx>
        <c:axId val="38414016"/>
        <c:scaling>
          <c:orientation val="minMax"/>
        </c:scaling>
        <c:delete val="1"/>
        <c:axPos val="l"/>
        <c:majorGridlines/>
        <c:numFmt formatCode="#,##0" sourceLinked="1"/>
        <c:majorTickMark val="out"/>
        <c:minorTickMark val="none"/>
        <c:tickLblPos val="nextTo"/>
        <c:crossAx val="48992768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0.21937</cdr:x>
      <cdr:y>0.25256</cdr:y>
    </cdr:from>
    <cdr:to>
      <cdr:x>0.45252</cdr:x>
      <cdr:y>0.33423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06363" y="1122669"/>
          <a:ext cx="963291" cy="3630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l"/>
          <a:r>
            <a:rPr lang="ru-RU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Рост на </a:t>
          </a:r>
          <a:r>
            <a:rPr lang="ru-RU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230</a:t>
          </a:r>
          <a:r>
            <a:rPr lang="ru-RU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%</a:t>
          </a:r>
          <a:endParaRPr lang="ru-RU" sz="14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4"/>
            <a:ext cx="2945980" cy="495691"/>
          </a:xfrm>
          <a:prstGeom prst="rect">
            <a:avLst/>
          </a:prstGeom>
        </p:spPr>
        <p:txBody>
          <a:bodyPr vert="horz" lIns="92126" tIns="46063" rIns="92126" bIns="46063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096" y="4"/>
            <a:ext cx="2945980" cy="495691"/>
          </a:xfrm>
          <a:prstGeom prst="rect">
            <a:avLst/>
          </a:prstGeom>
        </p:spPr>
        <p:txBody>
          <a:bodyPr vert="horz" lIns="92126" tIns="46063" rIns="92126" bIns="46063" rtlCol="0"/>
          <a:lstStyle>
            <a:lvl1pPr algn="r">
              <a:defRPr sz="1200"/>
            </a:lvl1pPr>
          </a:lstStyle>
          <a:p>
            <a:fld id="{65E5A40E-7FEC-4FF6-BBC1-1D3BA7C3965D}" type="datetimeFigureOut">
              <a:rPr lang="ru-RU" smtClean="0"/>
              <a:t>14.03.2017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349"/>
            <a:ext cx="2945980" cy="495691"/>
          </a:xfrm>
          <a:prstGeom prst="rect">
            <a:avLst/>
          </a:prstGeom>
        </p:spPr>
        <p:txBody>
          <a:bodyPr vert="horz" lIns="92126" tIns="46063" rIns="92126" bIns="46063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096" y="9429349"/>
            <a:ext cx="2945980" cy="495691"/>
          </a:xfrm>
          <a:prstGeom prst="rect">
            <a:avLst/>
          </a:prstGeom>
        </p:spPr>
        <p:txBody>
          <a:bodyPr vert="horz" lIns="92126" tIns="46063" rIns="92126" bIns="46063" rtlCol="0" anchor="b"/>
          <a:lstStyle>
            <a:lvl1pPr algn="r">
              <a:defRPr sz="1200"/>
            </a:lvl1pPr>
          </a:lstStyle>
          <a:p>
            <a:fld id="{6651D5FE-B279-4D97-8015-AE63F741108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8292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5659" cy="496332"/>
          </a:xfrm>
          <a:prstGeom prst="rect">
            <a:avLst/>
          </a:prstGeom>
        </p:spPr>
        <p:txBody>
          <a:bodyPr vert="horz" lIns="92126" tIns="46063" rIns="92126" bIns="46063" rtlCol="0"/>
          <a:lstStyle>
            <a:lvl1pPr algn="l"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2"/>
            <a:ext cx="2945659" cy="496332"/>
          </a:xfrm>
          <a:prstGeom prst="rect">
            <a:avLst/>
          </a:prstGeom>
        </p:spPr>
        <p:txBody>
          <a:bodyPr vert="horz" lIns="92126" tIns="46063" rIns="92126" bIns="46063" rtlCol="0"/>
          <a:lstStyle>
            <a:lvl1pPr algn="r"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610685C-5C2A-4489-8D66-98A9093B3CDC}" type="datetimeFigureOut">
              <a:rPr lang="ru-RU"/>
              <a:pPr>
                <a:defRPr/>
              </a:pPr>
              <a:t>14.03.2017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26" tIns="46063" rIns="92126" bIns="46063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2126" tIns="46063" rIns="92126" bIns="46063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586"/>
            <a:ext cx="2945659" cy="496332"/>
          </a:xfrm>
          <a:prstGeom prst="rect">
            <a:avLst/>
          </a:prstGeom>
        </p:spPr>
        <p:txBody>
          <a:bodyPr vert="horz" lIns="92126" tIns="46063" rIns="92126" bIns="46063" rtlCol="0" anchor="b"/>
          <a:lstStyle>
            <a:lvl1pPr algn="l"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6"/>
            <a:ext cx="2945659" cy="496332"/>
          </a:xfrm>
          <a:prstGeom prst="rect">
            <a:avLst/>
          </a:prstGeom>
        </p:spPr>
        <p:txBody>
          <a:bodyPr vert="horz" wrap="square" lIns="92126" tIns="46063" rIns="92126" bIns="4606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CB47B8B-C053-4DD2-86C3-919E1AFFB117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4351917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B47B8B-C053-4DD2-86C3-919E1AFFB117}" type="slidenum">
              <a:rPr lang="ru-RU" altLang="ru-RU" smtClean="0"/>
              <a:pPr>
                <a:defRPr/>
              </a:pPr>
              <a:t>1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4098833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B47B8B-C053-4DD2-86C3-919E1AFFB117}" type="slidenum">
              <a:rPr lang="ru-RU" altLang="ru-RU" smtClean="0"/>
              <a:pPr>
                <a:defRPr/>
              </a:pPr>
              <a:t>10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2266526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B47B8B-C053-4DD2-86C3-919E1AFFB117}" type="slidenum">
              <a:rPr lang="ru-RU" altLang="ru-RU" smtClean="0"/>
              <a:pPr>
                <a:defRPr/>
              </a:pPr>
              <a:t>11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513761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B47B8B-C053-4DD2-86C3-919E1AFFB117}" type="slidenum">
              <a:rPr lang="ru-RU" altLang="ru-RU" smtClean="0"/>
              <a:pPr>
                <a:defRPr/>
              </a:pPr>
              <a:t>12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298280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B47B8B-C053-4DD2-86C3-919E1AFFB117}" type="slidenum">
              <a:rPr lang="ru-RU" altLang="ru-RU" smtClean="0"/>
              <a:pPr>
                <a:defRPr/>
              </a:pPr>
              <a:t>13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172444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B47B8B-C053-4DD2-86C3-919E1AFFB117}" type="slidenum">
              <a:rPr lang="ru-RU" altLang="ru-RU" smtClean="0"/>
              <a:pPr>
                <a:defRPr/>
              </a:pPr>
              <a:t>14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172444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B47B8B-C053-4DD2-86C3-919E1AFFB117}" type="slidenum">
              <a:rPr lang="ru-RU" altLang="ru-RU" smtClean="0"/>
              <a:pPr>
                <a:defRPr/>
              </a:pPr>
              <a:t>15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172444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B47B8B-C053-4DD2-86C3-919E1AFFB117}" type="slidenum">
              <a:rPr lang="ru-RU" altLang="ru-RU" smtClean="0"/>
              <a:pPr>
                <a:defRPr/>
              </a:pPr>
              <a:t>16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460997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B47B8B-C053-4DD2-86C3-919E1AFFB117}" type="slidenum">
              <a:rPr lang="ru-RU" altLang="ru-RU" smtClean="0"/>
              <a:pPr>
                <a:defRPr/>
              </a:pPr>
              <a:t>17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6285561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B47B8B-C053-4DD2-86C3-919E1AFFB117}" type="slidenum">
              <a:rPr lang="ru-RU" altLang="ru-RU" smtClean="0"/>
              <a:pPr>
                <a:defRPr/>
              </a:pPr>
              <a:t>18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9678420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B47B8B-C053-4DD2-86C3-919E1AFFB117}" type="slidenum">
              <a:rPr lang="ru-RU" altLang="ru-RU" smtClean="0"/>
              <a:pPr>
                <a:defRPr/>
              </a:pPr>
              <a:t>19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3464800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B47B8B-C053-4DD2-86C3-919E1AFFB117}" type="slidenum">
              <a:rPr lang="ru-RU" altLang="ru-RU" smtClean="0"/>
              <a:pPr>
                <a:defRPr/>
              </a:pPr>
              <a:t>2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1464126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B47B8B-C053-4DD2-86C3-919E1AFFB117}" type="slidenum">
              <a:rPr lang="ru-RU" altLang="ru-RU" smtClean="0"/>
              <a:pPr>
                <a:defRPr/>
              </a:pPr>
              <a:t>20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9804915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B47B8B-C053-4DD2-86C3-919E1AFFB117}" type="slidenum">
              <a:rPr lang="ru-RU" altLang="ru-RU" smtClean="0"/>
              <a:pPr>
                <a:defRPr/>
              </a:pPr>
              <a:t>21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36835324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B47B8B-C053-4DD2-86C3-919E1AFFB117}" type="slidenum">
              <a:rPr lang="ru-RU" altLang="ru-RU" smtClean="0"/>
              <a:pPr>
                <a:defRPr/>
              </a:pPr>
              <a:t>22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54647572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B47B8B-C053-4DD2-86C3-919E1AFFB117}" type="slidenum">
              <a:rPr lang="ru-RU" altLang="ru-RU" smtClean="0"/>
              <a:pPr>
                <a:defRPr/>
              </a:pPr>
              <a:t>23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45452174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B47B8B-C053-4DD2-86C3-919E1AFFB117}" type="slidenum">
              <a:rPr lang="ru-RU" altLang="ru-RU" smtClean="0"/>
              <a:pPr>
                <a:defRPr/>
              </a:pPr>
              <a:t>24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6757691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B47B8B-C053-4DD2-86C3-919E1AFFB117}" type="slidenum">
              <a:rPr lang="ru-RU" altLang="ru-RU" smtClean="0"/>
              <a:pPr>
                <a:defRPr/>
              </a:pPr>
              <a:t>3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925815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endParaRPr lang="ru-RU" sz="1200" b="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B47B8B-C053-4DD2-86C3-919E1AFFB117}" type="slidenum">
              <a:rPr lang="ru-RU" altLang="ru-RU" smtClean="0"/>
              <a:pPr>
                <a:defRPr/>
              </a:pPr>
              <a:t>4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9595836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B47B8B-C053-4DD2-86C3-919E1AFFB117}" type="slidenum">
              <a:rPr lang="ru-RU" altLang="ru-RU" smtClean="0"/>
              <a:pPr>
                <a:defRPr/>
              </a:pPr>
              <a:t>5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2548285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B47B8B-C053-4DD2-86C3-919E1AFFB117}" type="slidenum">
              <a:rPr lang="ru-RU" altLang="ru-RU" smtClean="0"/>
              <a:pPr>
                <a:defRPr/>
              </a:pPr>
              <a:t>6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6338446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B47B8B-C053-4DD2-86C3-919E1AFFB117}" type="slidenum">
              <a:rPr lang="ru-RU" altLang="ru-RU" smtClean="0"/>
              <a:pPr>
                <a:defRPr/>
              </a:pPr>
              <a:t>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631886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B47B8B-C053-4DD2-86C3-919E1AFFB117}" type="slidenum">
              <a:rPr lang="ru-RU" altLang="ru-RU" smtClean="0"/>
              <a:pPr>
                <a:defRPr/>
              </a:pPr>
              <a:t>8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5940636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B47B8B-C053-4DD2-86C3-919E1AFFB117}" type="slidenum">
              <a:rPr lang="ru-RU" altLang="ru-RU" smtClean="0"/>
              <a:pPr>
                <a:defRPr/>
              </a:pPr>
              <a:t>9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772687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1" y="2130428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2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B3794E-5668-4597-882B-BE43121FBF8F}" type="datetime1">
              <a:rPr lang="ru-RU" smtClean="0"/>
              <a:t>14.03.2017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A71381-4621-42D5-A05D-82F39302D78F}" type="slidenum">
              <a:rPr lang="ru-RU" altLang="ru-RU" smtClean="0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037132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CBD925-5E2A-4268-97CA-EAAFF62108AB}" type="datetime1">
              <a:rPr lang="ru-RU" smtClean="0"/>
              <a:t>14.03.2017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2FE831-7972-4570-882A-E17087266C24}" type="slidenum">
              <a:rPr lang="ru-RU" altLang="ru-RU" smtClean="0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841539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0176" y="303214"/>
            <a:ext cx="2403475" cy="64531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90" y="303214"/>
            <a:ext cx="7062787" cy="64531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FCA03A-16F8-4700-8A65-3E9215585382}" type="datetime1">
              <a:rPr lang="ru-RU" smtClean="0"/>
              <a:t>14.03.2017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2FE831-7972-4570-882A-E17087266C24}" type="slidenum">
              <a:rPr lang="ru-RU" altLang="ru-RU" smtClean="0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4422252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3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8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5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4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3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0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39FA0-C597-49FB-9465-013CB6348ED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14.03.2017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A8FF7-3BD9-F545-B4F2-270D42A03D2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9142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03BB9-20F1-4665-8D7A-E27E6FE8D90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14.03.2017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A8FF7-3BD9-F545-B4F2-270D42A03D2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688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9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86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7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58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44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3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1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0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488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C223B-B7B3-4FC9-B7D7-63B7D08D1B9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14.03.2017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A8FF7-3BD9-F545-B4F2-270D42A03D2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4413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4994" y="1765300"/>
            <a:ext cx="4732337" cy="4991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19731" y="1765300"/>
            <a:ext cx="4733925" cy="4991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89DF3-5E84-4137-B2DC-C040D3AB55F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14.03.2017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A8FF7-3BD9-F545-B4F2-270D42A03D2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4054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41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6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62" indent="0">
              <a:buNone/>
              <a:defRPr sz="2000" b="1"/>
            </a:lvl2pPr>
            <a:lvl3pPr marL="913722" indent="0">
              <a:buNone/>
              <a:defRPr sz="1800" b="1"/>
            </a:lvl3pPr>
            <a:lvl4pPr marL="1370582" indent="0">
              <a:buNone/>
              <a:defRPr sz="1600" b="1"/>
            </a:lvl4pPr>
            <a:lvl5pPr marL="1827444" indent="0">
              <a:buNone/>
              <a:defRPr sz="1600" b="1"/>
            </a:lvl5pPr>
            <a:lvl6pPr marL="2284303" indent="0">
              <a:buNone/>
              <a:defRPr sz="1600" b="1"/>
            </a:lvl6pPr>
            <a:lvl7pPr marL="2741166" indent="0">
              <a:buNone/>
              <a:defRPr sz="1600" b="1"/>
            </a:lvl7pPr>
            <a:lvl8pPr marL="3198026" indent="0">
              <a:buNone/>
              <a:defRPr sz="1600" b="1"/>
            </a:lvl8pPr>
            <a:lvl9pPr marL="3654888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9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6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62" indent="0">
              <a:buNone/>
              <a:defRPr sz="2000" b="1"/>
            </a:lvl2pPr>
            <a:lvl3pPr marL="913722" indent="0">
              <a:buNone/>
              <a:defRPr sz="1800" b="1"/>
            </a:lvl3pPr>
            <a:lvl4pPr marL="1370582" indent="0">
              <a:buNone/>
              <a:defRPr sz="1600" b="1"/>
            </a:lvl4pPr>
            <a:lvl5pPr marL="1827444" indent="0">
              <a:buNone/>
              <a:defRPr sz="1600" b="1"/>
            </a:lvl5pPr>
            <a:lvl6pPr marL="2284303" indent="0">
              <a:buNone/>
              <a:defRPr sz="1600" b="1"/>
            </a:lvl6pPr>
            <a:lvl7pPr marL="2741166" indent="0">
              <a:buNone/>
              <a:defRPr sz="1600" b="1"/>
            </a:lvl7pPr>
            <a:lvl8pPr marL="3198026" indent="0">
              <a:buNone/>
              <a:defRPr sz="1600" b="1"/>
            </a:lvl8pPr>
            <a:lvl9pPr marL="3654888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9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064BC-DC53-4579-BC19-5D87BC57389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14.03.2017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A8FF7-3BD9-F545-B4F2-270D42A03D2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6563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FA8C5-C250-4D15-98D8-B963097A209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14.03.2017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A8FF7-3BD9-F545-B4F2-270D42A03D2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3039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081E8-5A3D-402B-A239-F6316BB0A3C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14.03.2017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A8FF7-3BD9-F545-B4F2-270D42A03D2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27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862" indent="0">
              <a:buNone/>
              <a:defRPr sz="1200"/>
            </a:lvl2pPr>
            <a:lvl3pPr marL="913722" indent="0">
              <a:buNone/>
              <a:defRPr sz="1000"/>
            </a:lvl3pPr>
            <a:lvl4pPr marL="1370582" indent="0">
              <a:buNone/>
              <a:defRPr sz="900"/>
            </a:lvl4pPr>
            <a:lvl5pPr marL="1827444" indent="0">
              <a:buNone/>
              <a:defRPr sz="900"/>
            </a:lvl5pPr>
            <a:lvl6pPr marL="2284303" indent="0">
              <a:buNone/>
              <a:defRPr sz="900"/>
            </a:lvl6pPr>
            <a:lvl7pPr marL="2741166" indent="0">
              <a:buNone/>
              <a:defRPr sz="900"/>
            </a:lvl7pPr>
            <a:lvl8pPr marL="3198026" indent="0">
              <a:buNone/>
              <a:defRPr sz="900"/>
            </a:lvl8pPr>
            <a:lvl9pPr marL="3654888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22582-C64F-455E-BD91-A30B7B3E018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14.03.2017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A8FF7-3BD9-F545-B4F2-270D42A03D2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679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8FAB52-D1EF-480B-982F-5D62C379ECC3}" type="datetime1">
              <a:rPr lang="ru-RU" smtClean="0"/>
              <a:t>14.03.2017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0F878F-6200-44F9-ACB0-C836FE9CFA68}" type="slidenum">
              <a:rPr lang="ru-RU" altLang="ru-RU" smtClean="0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8931209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9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9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862" indent="0">
              <a:buNone/>
              <a:defRPr sz="2800"/>
            </a:lvl2pPr>
            <a:lvl3pPr marL="913722" indent="0">
              <a:buNone/>
              <a:defRPr sz="2400"/>
            </a:lvl3pPr>
            <a:lvl4pPr marL="1370582" indent="0">
              <a:buNone/>
              <a:defRPr sz="2000"/>
            </a:lvl4pPr>
            <a:lvl5pPr marL="1827444" indent="0">
              <a:buNone/>
              <a:defRPr sz="2000"/>
            </a:lvl5pPr>
            <a:lvl6pPr marL="2284303" indent="0">
              <a:buNone/>
              <a:defRPr sz="2000"/>
            </a:lvl6pPr>
            <a:lvl7pPr marL="2741166" indent="0">
              <a:buNone/>
              <a:defRPr sz="2000"/>
            </a:lvl7pPr>
            <a:lvl8pPr marL="3198026" indent="0">
              <a:buNone/>
              <a:defRPr sz="2000"/>
            </a:lvl8pPr>
            <a:lvl9pPr marL="3654888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9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862" indent="0">
              <a:buNone/>
              <a:defRPr sz="1200"/>
            </a:lvl2pPr>
            <a:lvl3pPr marL="913722" indent="0">
              <a:buNone/>
              <a:defRPr sz="1000"/>
            </a:lvl3pPr>
            <a:lvl4pPr marL="1370582" indent="0">
              <a:buNone/>
              <a:defRPr sz="900"/>
            </a:lvl4pPr>
            <a:lvl5pPr marL="1827444" indent="0">
              <a:buNone/>
              <a:defRPr sz="900"/>
            </a:lvl5pPr>
            <a:lvl6pPr marL="2284303" indent="0">
              <a:buNone/>
              <a:defRPr sz="900"/>
            </a:lvl6pPr>
            <a:lvl7pPr marL="2741166" indent="0">
              <a:buNone/>
              <a:defRPr sz="900"/>
            </a:lvl7pPr>
            <a:lvl8pPr marL="3198026" indent="0">
              <a:buNone/>
              <a:defRPr sz="900"/>
            </a:lvl8pPr>
            <a:lvl9pPr marL="3654888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92500-ADD7-4B83-9F29-0158FCA007E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14.03.2017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A8FF7-3BD9-F545-B4F2-270D42A03D2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3837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40F2-C100-4238-9A69-3AF0D75A549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14.03.2017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A8FF7-3BD9-F545-B4F2-270D42A03D2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6538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0181" y="303219"/>
            <a:ext cx="2403475" cy="64531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94" y="303219"/>
            <a:ext cx="7062787" cy="64531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6D5DF-800E-49EA-AC4C-2FF44E899D5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14.03.2017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A8FF7-3BD9-F545-B4F2-270D42A03D2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1061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2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3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8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6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4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2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0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8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4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69CD8-832E-48B1-B7C2-C0D3528ED4A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14.03.2017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A8FF7-3BD9-F545-B4F2-270D42A03D2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2026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9853E-9279-4D26-8361-347FE84FF03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14.03.2017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A8FF7-3BD9-F545-B4F2-270D42A03D2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1905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2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80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6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41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2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02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082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76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443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7C2B0-7EDC-4332-B6AA-3921C13C07E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14.03.2017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A8FF7-3BD9-F545-B4F2-270D42A03D2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2731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4995" y="1765300"/>
            <a:ext cx="4732337" cy="4991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19732" y="1765300"/>
            <a:ext cx="4733925" cy="4991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E2BE3-0196-4D4F-A8B4-9CB1B7D846B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14.03.2017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A8FF7-3BD9-F545-B4F2-270D42A03D2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8179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41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6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05" indent="0">
              <a:buNone/>
              <a:defRPr sz="2000" b="1"/>
            </a:lvl2pPr>
            <a:lvl3pPr marL="913609" indent="0">
              <a:buNone/>
              <a:defRPr sz="1800" b="1"/>
            </a:lvl3pPr>
            <a:lvl4pPr marL="1370413" indent="0">
              <a:buNone/>
              <a:defRPr sz="1600" b="1"/>
            </a:lvl4pPr>
            <a:lvl5pPr marL="1827218" indent="0">
              <a:buNone/>
              <a:defRPr sz="1600" b="1"/>
            </a:lvl5pPr>
            <a:lvl6pPr marL="2284021" indent="0">
              <a:buNone/>
              <a:defRPr sz="1600" b="1"/>
            </a:lvl6pPr>
            <a:lvl7pPr marL="2740827" indent="0">
              <a:buNone/>
              <a:defRPr sz="1600" b="1"/>
            </a:lvl7pPr>
            <a:lvl8pPr marL="3197631" indent="0">
              <a:buNone/>
              <a:defRPr sz="1600" b="1"/>
            </a:lvl8pPr>
            <a:lvl9pPr marL="365443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9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6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05" indent="0">
              <a:buNone/>
              <a:defRPr sz="2000" b="1"/>
            </a:lvl2pPr>
            <a:lvl3pPr marL="913609" indent="0">
              <a:buNone/>
              <a:defRPr sz="1800" b="1"/>
            </a:lvl3pPr>
            <a:lvl4pPr marL="1370413" indent="0">
              <a:buNone/>
              <a:defRPr sz="1600" b="1"/>
            </a:lvl4pPr>
            <a:lvl5pPr marL="1827218" indent="0">
              <a:buNone/>
              <a:defRPr sz="1600" b="1"/>
            </a:lvl5pPr>
            <a:lvl6pPr marL="2284021" indent="0">
              <a:buNone/>
              <a:defRPr sz="1600" b="1"/>
            </a:lvl6pPr>
            <a:lvl7pPr marL="2740827" indent="0">
              <a:buNone/>
              <a:defRPr sz="1600" b="1"/>
            </a:lvl7pPr>
            <a:lvl8pPr marL="3197631" indent="0">
              <a:buNone/>
              <a:defRPr sz="1600" b="1"/>
            </a:lvl8pPr>
            <a:lvl9pPr marL="365443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9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0B860-2015-490C-884D-2E35083E721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14.03.2017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A8FF7-3BD9-F545-B4F2-270D42A03D2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4562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C8316-9C02-41F3-B765-483E3B7C2EA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14.03.2017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A8FF7-3BD9-F545-B4F2-270D42A03D2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5340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4C6D9-8756-4D3D-8DFD-0E7E25076B0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14.03.2017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A8FF7-3BD9-F545-B4F2-270D42A03D2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15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2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4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48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0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2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84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96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2AD09C-4AA8-48AD-A72D-F408817BDFC5}" type="datetime1">
              <a:rPr lang="ru-RU" smtClean="0"/>
              <a:t>14.03.2017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A4D84D-6F9E-487C-83C8-624AB814AB8D}" type="slidenum">
              <a:rPr lang="ru-RU" altLang="ru-RU" smtClean="0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716727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805" indent="0">
              <a:buNone/>
              <a:defRPr sz="1200"/>
            </a:lvl2pPr>
            <a:lvl3pPr marL="913609" indent="0">
              <a:buNone/>
              <a:defRPr sz="1000"/>
            </a:lvl3pPr>
            <a:lvl4pPr marL="1370413" indent="0">
              <a:buNone/>
              <a:defRPr sz="900"/>
            </a:lvl4pPr>
            <a:lvl5pPr marL="1827218" indent="0">
              <a:buNone/>
              <a:defRPr sz="900"/>
            </a:lvl5pPr>
            <a:lvl6pPr marL="2284021" indent="0">
              <a:buNone/>
              <a:defRPr sz="900"/>
            </a:lvl6pPr>
            <a:lvl7pPr marL="2740827" indent="0">
              <a:buNone/>
              <a:defRPr sz="900"/>
            </a:lvl7pPr>
            <a:lvl8pPr marL="3197631" indent="0">
              <a:buNone/>
              <a:defRPr sz="900"/>
            </a:lvl8pPr>
            <a:lvl9pPr marL="365443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200AB-A20D-4020-A783-30C233F4E11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14.03.2017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A8FF7-3BD9-F545-B4F2-270D42A03D2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8600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9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9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805" indent="0">
              <a:buNone/>
              <a:defRPr sz="2800"/>
            </a:lvl2pPr>
            <a:lvl3pPr marL="913609" indent="0">
              <a:buNone/>
              <a:defRPr sz="2400"/>
            </a:lvl3pPr>
            <a:lvl4pPr marL="1370413" indent="0">
              <a:buNone/>
              <a:defRPr sz="2000"/>
            </a:lvl4pPr>
            <a:lvl5pPr marL="1827218" indent="0">
              <a:buNone/>
              <a:defRPr sz="2000"/>
            </a:lvl5pPr>
            <a:lvl6pPr marL="2284021" indent="0">
              <a:buNone/>
              <a:defRPr sz="2000"/>
            </a:lvl6pPr>
            <a:lvl7pPr marL="2740827" indent="0">
              <a:buNone/>
              <a:defRPr sz="2000"/>
            </a:lvl7pPr>
            <a:lvl8pPr marL="3197631" indent="0">
              <a:buNone/>
              <a:defRPr sz="2000"/>
            </a:lvl8pPr>
            <a:lvl9pPr marL="3654436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9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805" indent="0">
              <a:buNone/>
              <a:defRPr sz="1200"/>
            </a:lvl2pPr>
            <a:lvl3pPr marL="913609" indent="0">
              <a:buNone/>
              <a:defRPr sz="1000"/>
            </a:lvl3pPr>
            <a:lvl4pPr marL="1370413" indent="0">
              <a:buNone/>
              <a:defRPr sz="900"/>
            </a:lvl4pPr>
            <a:lvl5pPr marL="1827218" indent="0">
              <a:buNone/>
              <a:defRPr sz="900"/>
            </a:lvl5pPr>
            <a:lvl6pPr marL="2284021" indent="0">
              <a:buNone/>
              <a:defRPr sz="900"/>
            </a:lvl6pPr>
            <a:lvl7pPr marL="2740827" indent="0">
              <a:buNone/>
              <a:defRPr sz="900"/>
            </a:lvl7pPr>
            <a:lvl8pPr marL="3197631" indent="0">
              <a:buNone/>
              <a:defRPr sz="900"/>
            </a:lvl8pPr>
            <a:lvl9pPr marL="365443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7BBF6-A3C7-40EF-BCDF-0BA35C3C023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14.03.2017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A8FF7-3BD9-F545-B4F2-270D42A03D2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2282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C114B-FCE1-4051-882E-AD8B67E14ED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14.03.2017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A8FF7-3BD9-F545-B4F2-270D42A03D2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2731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0182" y="303220"/>
            <a:ext cx="2403475" cy="64531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95" y="303220"/>
            <a:ext cx="7062787" cy="64531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5CE6C-51CF-4D22-A10C-91F6D96275D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14.03.2017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A8FF7-3BD9-F545-B4F2-270D42A03D2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702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4990" y="1765300"/>
            <a:ext cx="4732337" cy="4991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19726" y="1765300"/>
            <a:ext cx="4733925" cy="4991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5ED9904-238A-4FDB-94C3-6D43073A9FA7}" type="datetime1">
              <a:rPr lang="ru-RU" smtClean="0"/>
              <a:t>14.03.2017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638727-2D6E-45F7-8E99-E0AD6D2063DC}" type="slidenum">
              <a:rPr lang="ru-RU" altLang="ru-RU" smtClean="0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060429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4641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6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21" indent="0">
              <a:buNone/>
              <a:defRPr sz="2000" b="1"/>
            </a:lvl2pPr>
            <a:lvl3pPr marL="914242" indent="0">
              <a:buNone/>
              <a:defRPr sz="1800" b="1"/>
            </a:lvl3pPr>
            <a:lvl4pPr marL="1371363" indent="0">
              <a:buNone/>
              <a:defRPr sz="1600" b="1"/>
            </a:lvl4pPr>
            <a:lvl5pPr marL="1828484" indent="0">
              <a:buNone/>
              <a:defRPr sz="1600" b="1"/>
            </a:lvl5pPr>
            <a:lvl6pPr marL="2285605" indent="0">
              <a:buNone/>
              <a:defRPr sz="1600" b="1"/>
            </a:lvl6pPr>
            <a:lvl7pPr marL="2742727" indent="0">
              <a:buNone/>
              <a:defRPr sz="1600" b="1"/>
            </a:lvl7pPr>
            <a:lvl8pPr marL="3199847" indent="0">
              <a:buNone/>
              <a:defRPr sz="1600" b="1"/>
            </a:lvl8pPr>
            <a:lvl9pPr marL="365696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8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6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21" indent="0">
              <a:buNone/>
              <a:defRPr sz="2000" b="1"/>
            </a:lvl2pPr>
            <a:lvl3pPr marL="914242" indent="0">
              <a:buNone/>
              <a:defRPr sz="1800" b="1"/>
            </a:lvl3pPr>
            <a:lvl4pPr marL="1371363" indent="0">
              <a:buNone/>
              <a:defRPr sz="1600" b="1"/>
            </a:lvl4pPr>
            <a:lvl5pPr marL="1828484" indent="0">
              <a:buNone/>
              <a:defRPr sz="1600" b="1"/>
            </a:lvl5pPr>
            <a:lvl6pPr marL="2285605" indent="0">
              <a:buNone/>
              <a:defRPr sz="1600" b="1"/>
            </a:lvl6pPr>
            <a:lvl7pPr marL="2742727" indent="0">
              <a:buNone/>
              <a:defRPr sz="1600" b="1"/>
            </a:lvl7pPr>
            <a:lvl8pPr marL="3199847" indent="0">
              <a:buNone/>
              <a:defRPr sz="1600" b="1"/>
            </a:lvl8pPr>
            <a:lvl9pPr marL="365696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8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A918AE-D9E0-42A0-9789-6539E2683E99}" type="datetime1">
              <a:rPr lang="ru-RU" smtClean="0"/>
              <a:t>14.03.2017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CC0CEE-4FDC-4592-804C-98F1F050A451}" type="slidenum">
              <a:rPr lang="ru-RU" altLang="ru-RU" smtClean="0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429843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1D301F-59AF-4C69-97CF-CD277CEE4833}" type="datetime1">
              <a:rPr lang="ru-RU" smtClean="0"/>
              <a:t>14.03.2017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D91771-64AD-4A99-AA27-E9D1EF9FADF1}" type="slidenum">
              <a:rPr lang="ru-RU" altLang="ru-RU" smtClean="0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10806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3E7E7E-042B-45ED-8072-C5D4D56F695B}" type="datetime1">
              <a:rPr lang="ru-RU" smtClean="0"/>
              <a:t>14.03.2017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2FE831-7972-4570-882A-E17087266C24}" type="slidenum">
              <a:rPr lang="ru-RU" altLang="ru-RU" smtClean="0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949865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1" y="273052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21" indent="0">
              <a:buNone/>
              <a:defRPr sz="1200"/>
            </a:lvl2pPr>
            <a:lvl3pPr marL="914242" indent="0">
              <a:buNone/>
              <a:defRPr sz="1000"/>
            </a:lvl3pPr>
            <a:lvl4pPr marL="1371363" indent="0">
              <a:buNone/>
              <a:defRPr sz="900"/>
            </a:lvl4pPr>
            <a:lvl5pPr marL="1828484" indent="0">
              <a:buNone/>
              <a:defRPr sz="900"/>
            </a:lvl5pPr>
            <a:lvl6pPr marL="2285605" indent="0">
              <a:buNone/>
              <a:defRPr sz="900"/>
            </a:lvl6pPr>
            <a:lvl7pPr marL="2742727" indent="0">
              <a:buNone/>
              <a:defRPr sz="900"/>
            </a:lvl7pPr>
            <a:lvl8pPr marL="3199847" indent="0">
              <a:buNone/>
              <a:defRPr sz="900"/>
            </a:lvl8pPr>
            <a:lvl9pPr marL="365696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130A03-FADA-4426-BE3D-80BFC972E179}" type="datetime1">
              <a:rPr lang="ru-RU" smtClean="0"/>
              <a:t>14.03.2017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1EF4F1-8AD7-44CF-B3D7-640C734A8192}" type="slidenum">
              <a:rPr lang="ru-RU" altLang="ru-RU" smtClean="0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91255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9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9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21" indent="0">
              <a:buNone/>
              <a:defRPr sz="2800"/>
            </a:lvl2pPr>
            <a:lvl3pPr marL="914242" indent="0">
              <a:buNone/>
              <a:defRPr sz="2400"/>
            </a:lvl3pPr>
            <a:lvl4pPr marL="1371363" indent="0">
              <a:buNone/>
              <a:defRPr sz="2000"/>
            </a:lvl4pPr>
            <a:lvl5pPr marL="1828484" indent="0">
              <a:buNone/>
              <a:defRPr sz="2000"/>
            </a:lvl5pPr>
            <a:lvl6pPr marL="2285605" indent="0">
              <a:buNone/>
              <a:defRPr sz="2000"/>
            </a:lvl6pPr>
            <a:lvl7pPr marL="2742727" indent="0">
              <a:buNone/>
              <a:defRPr sz="2000"/>
            </a:lvl7pPr>
            <a:lvl8pPr marL="3199847" indent="0">
              <a:buNone/>
              <a:defRPr sz="2000"/>
            </a:lvl8pPr>
            <a:lvl9pPr marL="3656969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9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21" indent="0">
              <a:buNone/>
              <a:defRPr sz="1200"/>
            </a:lvl2pPr>
            <a:lvl3pPr marL="914242" indent="0">
              <a:buNone/>
              <a:defRPr sz="1000"/>
            </a:lvl3pPr>
            <a:lvl4pPr marL="1371363" indent="0">
              <a:buNone/>
              <a:defRPr sz="900"/>
            </a:lvl4pPr>
            <a:lvl5pPr marL="1828484" indent="0">
              <a:buNone/>
              <a:defRPr sz="900"/>
            </a:lvl5pPr>
            <a:lvl6pPr marL="2285605" indent="0">
              <a:buNone/>
              <a:defRPr sz="900"/>
            </a:lvl6pPr>
            <a:lvl7pPr marL="2742727" indent="0">
              <a:buNone/>
              <a:defRPr sz="900"/>
            </a:lvl7pPr>
            <a:lvl8pPr marL="3199847" indent="0">
              <a:buNone/>
              <a:defRPr sz="900"/>
            </a:lvl8pPr>
            <a:lvl9pPr marL="365696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16EED0-459A-41DF-A5DE-A88DBBD1FCEC}" type="datetime1">
              <a:rPr lang="ru-RU" smtClean="0"/>
              <a:t>14.03.2017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D54B3D-076D-4B39-A805-F00F6C08819D}" type="slidenum">
              <a:rPr lang="ru-RU" altLang="ru-RU" smtClean="0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098048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41"/>
            <a:ext cx="8229600" cy="1143000"/>
          </a:xfrm>
          <a:prstGeom prst="rect">
            <a:avLst/>
          </a:prstGeom>
        </p:spPr>
        <p:txBody>
          <a:bodyPr vert="horz" lIns="91428" tIns="45715" rIns="91428" bIns="45715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428" tIns="45715" rIns="91428" bIns="45715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28" tIns="45715" rIns="91428" bIns="45715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0067173-299F-4288-9692-8F2540964CB1}" type="datetime1">
              <a:rPr lang="ru-RU" smtClean="0"/>
              <a:t>14.03.2017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2" y="6356351"/>
            <a:ext cx="2895600" cy="365125"/>
          </a:xfrm>
          <a:prstGeom prst="rect">
            <a:avLst/>
          </a:prstGeom>
        </p:spPr>
        <p:txBody>
          <a:bodyPr vert="horz" lIns="91428" tIns="45715" rIns="91428" bIns="45715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1" y="6356351"/>
            <a:ext cx="2133600" cy="365125"/>
          </a:xfrm>
          <a:prstGeom prst="rect">
            <a:avLst/>
          </a:prstGeom>
        </p:spPr>
        <p:txBody>
          <a:bodyPr vert="horz" lIns="91428" tIns="45715" rIns="91428" bIns="45715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E2FE831-7972-4570-882A-E17087266C24}" type="slidenum">
              <a:rPr lang="ru-RU" altLang="ru-RU" smtClean="0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9821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hf hdr="0" ftr="0" dt="0"/>
  <p:txStyles>
    <p:titleStyle>
      <a:lvl1pPr algn="ctr" defTabSz="457121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41" indent="-342841" algn="l" defTabSz="457121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22" indent="-285701" algn="l" defTabSz="457121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03" indent="-228560" algn="l" defTabSz="457121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23" indent="-228560" algn="l" defTabSz="457121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45" indent="-228560" algn="l" defTabSz="457121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166" indent="-228560" algn="l" defTabSz="45712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87" indent="-228560" algn="l" defTabSz="45712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09" indent="-228560" algn="l" defTabSz="45712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29" indent="-228560" algn="l" defTabSz="45712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1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1" algn="l" defTabSz="4571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42" algn="l" defTabSz="4571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63" algn="l" defTabSz="4571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84" algn="l" defTabSz="4571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05" algn="l" defTabSz="4571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27" algn="l" defTabSz="4571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47" algn="l" defTabSz="4571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9" algn="l" defTabSz="4571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41"/>
            <a:ext cx="8229600" cy="1143000"/>
          </a:xfrm>
          <a:prstGeom prst="rect">
            <a:avLst/>
          </a:prstGeom>
        </p:spPr>
        <p:txBody>
          <a:bodyPr vert="horz" lIns="91384" tIns="45691" rIns="91384" bIns="45691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5"/>
            <a:ext cx="8229600" cy="4525963"/>
          </a:xfrm>
          <a:prstGeom prst="rect">
            <a:avLst/>
          </a:prstGeom>
        </p:spPr>
        <p:txBody>
          <a:bodyPr vert="horz" lIns="91384" tIns="45691" rIns="91384" bIns="45691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384" tIns="45691" rIns="91384" bIns="45691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6975"/>
            <a:fld id="{11FAFEB7-93BD-4362-92F4-75F464CBDF7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14.03.2017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0" cy="365125"/>
          </a:xfrm>
          <a:prstGeom prst="rect">
            <a:avLst/>
          </a:prstGeom>
        </p:spPr>
        <p:txBody>
          <a:bodyPr vert="horz" lIns="91384" tIns="45691" rIns="91384" bIns="45691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6975"/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384" tIns="45691" rIns="91384" bIns="45691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6975"/>
            <a:fld id="{072A8FF7-3BD9-F545-B4F2-270D42A03D2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56975"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132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</p:sldLayoutIdLst>
  <p:hf hdr="0" ftr="0" dt="0"/>
  <p:txStyles>
    <p:titleStyle>
      <a:lvl1pPr algn="ctr" defTabSz="91383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685" indent="-342685" algn="l" defTabSz="91383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491" indent="-285575" algn="l" defTabSz="913835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295" indent="-228457" algn="l" defTabSz="91383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211" indent="-228457" algn="l" defTabSz="913835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128" indent="-228457" algn="l" defTabSz="913835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046" indent="-228457" algn="l" defTabSz="91383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964" indent="-228457" algn="l" defTabSz="91383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880" indent="-228457" algn="l" defTabSz="91383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799" indent="-228457" algn="l" defTabSz="91383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38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19" algn="l" defTabSz="9138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35" algn="l" defTabSz="9138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751" algn="l" defTabSz="9138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670" algn="l" defTabSz="9138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586" algn="l" defTabSz="9138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505" algn="l" defTabSz="9138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422" algn="l" defTabSz="9138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340" algn="l" defTabSz="9138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41"/>
            <a:ext cx="8229600" cy="1143000"/>
          </a:xfrm>
          <a:prstGeom prst="rect">
            <a:avLst/>
          </a:prstGeom>
        </p:spPr>
        <p:txBody>
          <a:bodyPr vert="horz" lIns="91372" tIns="45686" rIns="91372" bIns="45686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372" tIns="45686" rIns="91372" bIns="45686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372" tIns="45686" rIns="91372" bIns="4568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6919"/>
            <a:fld id="{474AA235-F27E-4903-9ADC-5C7B36C7B08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14.03.2017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0" cy="365125"/>
          </a:xfrm>
          <a:prstGeom prst="rect">
            <a:avLst/>
          </a:prstGeom>
        </p:spPr>
        <p:txBody>
          <a:bodyPr vert="horz" lIns="91372" tIns="45686" rIns="91372" bIns="4568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6919"/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372" tIns="45686" rIns="91372" bIns="4568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6919"/>
            <a:fld id="{072A8FF7-3BD9-F545-B4F2-270D42A03D2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56919"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934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</p:sldLayoutIdLst>
  <p:hf hdr="0" ftr="0" dt="0"/>
  <p:txStyles>
    <p:titleStyle>
      <a:lvl1pPr algn="ctr" defTabSz="913722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642" indent="-342642" algn="l" defTabSz="913722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399" indent="-285539" algn="l" defTabSz="913722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153" indent="-228429" algn="l" defTabSz="913722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013" indent="-228429" algn="l" defTabSz="913722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74" indent="-228429" algn="l" defTabSz="913722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735" indent="-228429" algn="l" defTabSz="91372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597" indent="-228429" algn="l" defTabSz="91372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457" indent="-228429" algn="l" defTabSz="91372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319" indent="-228429" algn="l" defTabSz="91372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37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62" algn="l" defTabSz="9137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22" algn="l" defTabSz="9137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582" algn="l" defTabSz="9137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444" algn="l" defTabSz="9137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303" algn="l" defTabSz="9137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166" algn="l" defTabSz="9137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026" algn="l" defTabSz="9137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888" algn="l" defTabSz="9137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1-01.jpg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77674" cy="695334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03030" y="3933056"/>
            <a:ext cx="8371614" cy="2235385"/>
          </a:xfrm>
          <a:prstGeom prst="rect">
            <a:avLst/>
          </a:prstGeom>
          <a:noFill/>
        </p:spPr>
        <p:txBody>
          <a:bodyPr wrap="square" lIns="80165" tIns="40083" rIns="80165" bIns="40083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Представление бухгалтерской (финансовой) отчетности федеральными государственными унитарными предприятиями, подведомственными ФАНО России, перечисление части чистой прибыли в доход федерального бюджета. 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</a:rPr>
              <a:t>Реорганизация путем преобразования в федеральное государственное бюджетное учреждение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477106" y="6589201"/>
            <a:ext cx="1390587" cy="250226"/>
          </a:xfrm>
          <a:prstGeom prst="rect">
            <a:avLst/>
          </a:prstGeom>
          <a:noFill/>
        </p:spPr>
        <p:txBody>
          <a:bodyPr wrap="square" lIns="80165" tIns="40083" rIns="80165" bIns="40083" rtlCol="0">
            <a:spAutoFit/>
          </a:bodyPr>
          <a:lstStyle/>
          <a:p>
            <a:r>
              <a:rPr lang="ru-RU" sz="1100" dirty="0" smtClean="0">
                <a:solidFill>
                  <a:srgbClr val="FFFFFF"/>
                </a:solidFill>
                <a:latin typeface="Arial"/>
                <a:cs typeface="Arial"/>
              </a:rPr>
              <a:t>Москва, март 2017</a:t>
            </a:r>
            <a:endParaRPr lang="ru-RU" sz="1100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8171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Изображение 3" descr="2-01.jpg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77674" cy="688806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57623"/>
            <a:ext cx="8229600" cy="64519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600" dirty="0">
                <a:solidFill>
                  <a:srgbClr val="002060"/>
                </a:solidFill>
              </a:rPr>
              <a:t>Перечисление части чистой </a:t>
            </a:r>
            <a:r>
              <a:rPr lang="ru-RU" sz="2600" dirty="0" smtClean="0">
                <a:solidFill>
                  <a:srgbClr val="002060"/>
                </a:solidFill>
              </a:rPr>
              <a:t>прибыли </a:t>
            </a:r>
            <a:br>
              <a:rPr lang="ru-RU" sz="2600" dirty="0" smtClean="0">
                <a:solidFill>
                  <a:srgbClr val="002060"/>
                </a:solidFill>
              </a:rPr>
            </a:br>
            <a:r>
              <a:rPr lang="ru-RU" sz="2600" dirty="0" smtClean="0">
                <a:solidFill>
                  <a:srgbClr val="002060"/>
                </a:solidFill>
              </a:rPr>
              <a:t>в </a:t>
            </a:r>
            <a:r>
              <a:rPr lang="ru-RU" sz="2600" dirty="0">
                <a:solidFill>
                  <a:srgbClr val="002060"/>
                </a:solidFill>
              </a:rPr>
              <a:t>федеральный бюджет</a:t>
            </a:r>
          </a:p>
        </p:txBody>
      </p:sp>
      <p:sp>
        <p:nvSpPr>
          <p:cNvPr id="7" name="Содержимое 2"/>
          <p:cNvSpPr>
            <a:spLocks noGrp="1"/>
          </p:cNvSpPr>
          <p:nvPr>
            <p:ph idx="1"/>
          </p:nvPr>
        </p:nvSpPr>
        <p:spPr>
          <a:xfrm>
            <a:off x="457200" y="2007984"/>
            <a:ext cx="8229600" cy="4978559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16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Правительства РФ от 10.04.2002 № </a:t>
            </a:r>
            <a:r>
              <a:rPr lang="ru-RU" sz="1600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228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мерах по повышению эффективности использования федерального имущества, закрепленного в хозяйственном ведении федеральных государственных унитарных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предприятий»: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 6 Правил: часть прибыли, подлежащая перечислению в федеральный бюджет, определяется как часть прибыли ФГУП, остающейся в распоряжении предприятия после уплаты налогов и иных обязательных платежей, уменьшенной на сумму расходов на реализацию мероприятий по развитию предприятия, утвержденных в составе программы деятельности предприятия * на текущий финансовый год, осуществляемых за счет чистой прибыли, но </a:t>
            </a:r>
            <a:r>
              <a:rPr lang="ru-RU" sz="16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менее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25 % прибыли, остающейся в распоряжении предприятия после уплаты налогов и иных обязательных </a:t>
            </a:r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платежей</a:t>
            </a:r>
          </a:p>
          <a:p>
            <a:pPr algn="just">
              <a:spcBef>
                <a:spcPts val="0"/>
              </a:spcBef>
            </a:pPr>
            <a:endParaRPr lang="ru-RU" sz="16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отсутствии утвержденной программы деятельности предприятия на текущий финансовый год прибыль предприятия уменьшается на сумму обязательных отчислений в фонды предприятия, образованные в соответствии с законодательством РФ и Уставом (но не менее 25 % прибыли, остающейся в распоряжении предприятия после уплаты налогов и иных обязательных платежей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spcBef>
                <a:spcPts val="0"/>
              </a:spcBef>
            </a:pP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ru-RU" sz="1600" b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0F878F-6200-44F9-ACB0-C836FE9CFA68}" type="slidenum">
              <a:rPr lang="ru-RU" altLang="ru-RU" smtClean="0"/>
              <a:pPr>
                <a:defRPr/>
              </a:pPr>
              <a:t>10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911673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Изображение 3" descr="2-01.jpg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77674" cy="688806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57623"/>
            <a:ext cx="8229600" cy="64519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600" dirty="0">
                <a:solidFill>
                  <a:srgbClr val="002060"/>
                </a:solidFill>
              </a:rPr>
              <a:t>Перечисление части чистой </a:t>
            </a:r>
            <a:r>
              <a:rPr lang="ru-RU" sz="2600" dirty="0" smtClean="0">
                <a:solidFill>
                  <a:srgbClr val="002060"/>
                </a:solidFill>
              </a:rPr>
              <a:t>прибыли </a:t>
            </a:r>
            <a:br>
              <a:rPr lang="ru-RU" sz="2600" dirty="0" smtClean="0">
                <a:solidFill>
                  <a:srgbClr val="002060"/>
                </a:solidFill>
              </a:rPr>
            </a:br>
            <a:r>
              <a:rPr lang="ru-RU" sz="2600" dirty="0" smtClean="0">
                <a:solidFill>
                  <a:srgbClr val="002060"/>
                </a:solidFill>
              </a:rPr>
              <a:t>в </a:t>
            </a:r>
            <a:r>
              <a:rPr lang="ru-RU" sz="2600" dirty="0">
                <a:solidFill>
                  <a:srgbClr val="002060"/>
                </a:solidFill>
              </a:rPr>
              <a:t>федеральный бюджет</a:t>
            </a:r>
          </a:p>
        </p:txBody>
      </p:sp>
      <p:sp>
        <p:nvSpPr>
          <p:cNvPr id="7" name="Содержимое 2"/>
          <p:cNvSpPr>
            <a:spLocks noGrp="1"/>
          </p:cNvSpPr>
          <p:nvPr>
            <p:ph idx="1"/>
          </p:nvPr>
        </p:nvSpPr>
        <p:spPr>
          <a:xfrm>
            <a:off x="457200" y="2007984"/>
            <a:ext cx="8229600" cy="4978559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</a:pP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 6 Правил: часть прибыли предприятия за предыдущий год, подлежащая перечислению в федеральный бюджет в текущем году, определяется решением федерального органа исполнительной власти не позднее 1 мая</a:t>
            </a:r>
          </a:p>
          <a:p>
            <a:pPr algn="just">
              <a:spcBef>
                <a:spcPts val="0"/>
              </a:spcBef>
            </a:pPr>
            <a:endParaRPr lang="ru-RU" sz="1800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ru-RU" sz="1800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8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8 Правил: перечисление в федеральный бюджет части </a:t>
            </a:r>
            <a:r>
              <a:rPr lang="ru-RU" sz="1800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чистой прибыли </a:t>
            </a:r>
            <a:r>
              <a:rPr lang="ru-RU" sz="18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осуществляется предприятием </a:t>
            </a:r>
            <a:r>
              <a:rPr lang="ru-RU" sz="1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15 июня</a:t>
            </a:r>
          </a:p>
          <a:p>
            <a:pPr algn="just">
              <a:spcBef>
                <a:spcPts val="0"/>
              </a:spcBef>
            </a:pPr>
            <a:endParaRPr lang="ru-RU" sz="1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ФАНО России от 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29.04.2015 № 211 «О 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перечислении федеральными государственными унитарными предприятиями, подведомственными 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ФАНО 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России, части прибыли в федеральный бюджет в 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2016 году»</a:t>
            </a:r>
          </a:p>
          <a:p>
            <a:pPr algn="just">
              <a:spcBef>
                <a:spcPts val="0"/>
              </a:spcBef>
            </a:pPr>
            <a:endPara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ФАНО России от 13.02.2016 № 90 «О 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перечислении федеральными государственными унитарными предприятиями, подведомственными 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ФАНО России, 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части чистой прибыли в федеральный 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предписанием Счетной палаты Российской Федерации от 17 января 2017 г. № ПП 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01-7/14-02 по итогам деятельности за 2015 год»- </a:t>
            </a:r>
            <a:r>
              <a:rPr lang="ru-RU" sz="1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15 марта</a:t>
            </a:r>
            <a:endParaRPr lang="ru-RU" sz="1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endPara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endParaRPr lang="ru-RU" sz="1800" b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0F878F-6200-44F9-ACB0-C836FE9CFA68}" type="slidenum">
              <a:rPr lang="ru-RU" altLang="ru-RU" smtClean="0"/>
              <a:pPr>
                <a:defRPr/>
              </a:pPr>
              <a:t>11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15637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Изображение 3" descr="2-01.jpg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77674" cy="688806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57623"/>
            <a:ext cx="8229600" cy="64519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600" dirty="0">
                <a:solidFill>
                  <a:srgbClr val="002060"/>
                </a:solidFill>
              </a:rPr>
              <a:t>Часть чистой прибыли </a:t>
            </a:r>
            <a:r>
              <a:rPr lang="ru-RU" sz="2600" dirty="0" smtClean="0">
                <a:solidFill>
                  <a:srgbClr val="002060"/>
                </a:solidFill>
              </a:rPr>
              <a:t>предприятий, подлежащая </a:t>
            </a:r>
            <a:r>
              <a:rPr lang="ru-RU" sz="2600" dirty="0">
                <a:solidFill>
                  <a:srgbClr val="002060"/>
                </a:solidFill>
              </a:rPr>
              <a:t>перечислению в федеральный бюджет, тыс. руб.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1376958"/>
              </p:ext>
            </p:extLst>
          </p:nvPr>
        </p:nvGraphicFramePr>
        <p:xfrm>
          <a:off x="457200" y="1916832"/>
          <a:ext cx="4131637" cy="44451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0F878F-6200-44F9-ACB0-C836FE9CFA68}" type="slidenum">
              <a:rPr lang="ru-RU" altLang="ru-RU" smtClean="0"/>
              <a:pPr>
                <a:defRPr/>
              </a:pPr>
              <a:t>12</a:t>
            </a:fld>
            <a:endParaRPr lang="ru-RU" altLang="ru-RU" dirty="0"/>
          </a:p>
        </p:txBody>
      </p:sp>
      <p:graphicFrame>
        <p:nvGraphicFramePr>
          <p:cNvPr id="8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1012563"/>
              </p:ext>
            </p:extLst>
          </p:nvPr>
        </p:nvGraphicFramePr>
        <p:xfrm>
          <a:off x="4716016" y="1916832"/>
          <a:ext cx="4131637" cy="44451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10" name="Прямая со стрелкой 9"/>
          <p:cNvCxnSpPr/>
          <p:nvPr/>
        </p:nvCxnSpPr>
        <p:spPr>
          <a:xfrm flipV="1">
            <a:off x="1403648" y="2924944"/>
            <a:ext cx="0" cy="7560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400250" y="3149097"/>
            <a:ext cx="12251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rgbClr val="002060"/>
                </a:solidFill>
              </a:rPr>
              <a:t>Рост на 35%</a:t>
            </a:r>
            <a:endParaRPr lang="ru-RU" sz="1400" dirty="0">
              <a:solidFill>
                <a:srgbClr val="002060"/>
              </a:solidFill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V="1">
            <a:off x="5652120" y="2852936"/>
            <a:ext cx="0" cy="20882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637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Изображение 3" descr="2-01.jpg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77674" cy="688806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57623"/>
            <a:ext cx="8229600" cy="645195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2600" dirty="0" smtClean="0">
                <a:solidFill>
                  <a:srgbClr val="002060"/>
                </a:solidFill>
              </a:rPr>
              <a:t>Задолженность по перечислению в федеральный бюджет части чистой прибыли за 2014-2015 годы, руб.</a:t>
            </a:r>
            <a:endParaRPr lang="ru-RU" sz="2600" dirty="0">
              <a:solidFill>
                <a:srgbClr val="002060"/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1310670"/>
              </p:ext>
            </p:extLst>
          </p:nvPr>
        </p:nvGraphicFramePr>
        <p:xfrm>
          <a:off x="457200" y="2008188"/>
          <a:ext cx="8229600" cy="4159527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658416"/>
                <a:gridCol w="3960440"/>
                <a:gridCol w="936104"/>
                <a:gridCol w="936104"/>
                <a:gridCol w="792088"/>
                <a:gridCol w="94644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Код ФГУП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Наименование ФГУП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2015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2014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2013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Всего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Федеральное государственное унитарное предприятие «Опытный завод»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183 742,89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183 742,89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Федеральное государственное унитарное предприятие «Алтайское экспериментальное сельское хозяйство»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10 331 979,26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1 281 000,00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11 612 979,26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Федеральное государственное унитарное предприятие «Пансионат с лечением «Пущино»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791,17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791,17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Федеральное государственное унитарное предприятие «Центральная аптека»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90,15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90,15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Федеральное государственное унитарное предприятие Строительно-монтажное управление «</a:t>
                      </a:r>
                      <a:r>
                        <a:rPr lang="ru-RU" sz="1100" b="0" i="0" u="none" strike="noStrike" dirty="0" err="1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Академдальвостокстрой</a:t>
                      </a:r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» Дальневосточного отделения Российской академии наук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4 587,25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4 587,25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61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Федеральное государственное унитарное предприятие «Питомник лабораторных животных «</a:t>
                      </a:r>
                      <a:r>
                        <a:rPr lang="ru-RU" sz="1100" b="0" i="0" u="none" strike="noStrike" dirty="0" err="1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Рапполово</a:t>
                      </a:r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859,57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859,57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84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Федеральное государственное унитарное предприятие «Управление служебными и жилыми зданиями»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4 715 250,00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4 715 250,00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Федеральное государственное унитарное предприятие экспериментальное хозяйство «Кленово-</a:t>
                      </a:r>
                      <a:r>
                        <a:rPr lang="ru-RU" sz="1100" b="0" i="0" u="none" strike="noStrike" dirty="0" err="1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Чегодаево</a:t>
                      </a:r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27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Федеральное государственное унитарное предприятие «Пойма»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13 957 473,11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13 957 473,11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Федеральное государственное унитарное предприятие им. К.А. Мерецкова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8 075 119,62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8 075 119,62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0F878F-6200-44F9-ACB0-C836FE9CFA68}" type="slidenum">
              <a:rPr lang="ru-RU" altLang="ru-RU" smtClean="0"/>
              <a:pPr>
                <a:defRPr/>
              </a:pPr>
              <a:t>13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15637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Изображение 3" descr="2-01.jpg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77674" cy="688806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57623"/>
            <a:ext cx="8229600" cy="64519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600" dirty="0">
                <a:solidFill>
                  <a:srgbClr val="002060"/>
                </a:solidFill>
              </a:rPr>
              <a:t>Задолженность по перечислению в федеральный бюджет части чистой прибыли за 2014-2015 годы, руб.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0563585"/>
              </p:ext>
            </p:extLst>
          </p:nvPr>
        </p:nvGraphicFramePr>
        <p:xfrm>
          <a:off x="457200" y="2008188"/>
          <a:ext cx="8229600" cy="4200525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658416"/>
                <a:gridCol w="3960440"/>
                <a:gridCol w="936104"/>
                <a:gridCol w="936104"/>
                <a:gridCol w="792088"/>
                <a:gridCol w="94644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Код ФГУП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Наименование ФГУП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2015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2014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2013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Всего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Федеральное государственное унитарное предприятие «Коренево»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640 048,25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640 048,25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Федеральное государственное унитарное предприятие «Первомайское»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5 485 677,34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1 514 000,00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6 999 677,34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Федеральное государственное унитарное предприятие «Знамя Октября»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2 117 750,00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2 117 750,00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73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Федеральное государственное унитарное предприятие «Новосильское»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1 484 122,66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1 484 122,66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78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Федеральное государственное унитарное предприятие «Мичуринское»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34 250,00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34 250,00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Федеральное государственное унитарное предприятие «Григорьевское»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430,37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430,37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87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Федеральное государственное унитарное предприятие «Холмогорское»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1 197 370,01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69 750,00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208 276,00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1 475 396,01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Федеральное государственное унитарное предприятие «</a:t>
                      </a:r>
                      <a:r>
                        <a:rPr lang="ru-RU" sz="1100" b="0" i="0" u="none" strike="noStrike" dirty="0" err="1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Котласское</a:t>
                      </a:r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1 415 000,00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1 415 000,00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20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89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Федеральное государственное унитарное предприятие «Архангельское»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236 765,91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236 765,91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97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Федеральное государственное унитарное предприятие «</a:t>
                      </a:r>
                      <a:r>
                        <a:rPr lang="ru-RU" sz="1100" b="0" i="0" u="none" strike="noStrike" dirty="0" err="1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Урупское</a:t>
                      </a:r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638 068,05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638 068,05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0F878F-6200-44F9-ACB0-C836FE9CFA68}" type="slidenum">
              <a:rPr lang="ru-RU" altLang="ru-RU" smtClean="0"/>
              <a:pPr>
                <a:defRPr/>
              </a:pPr>
              <a:t>14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871897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Изображение 3" descr="2-01.jpg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77674" cy="688806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57623"/>
            <a:ext cx="8229600" cy="64519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600" dirty="0">
                <a:solidFill>
                  <a:srgbClr val="002060"/>
                </a:solidFill>
              </a:rPr>
              <a:t>Задолженность по перечислению в федеральный бюджет части чистой прибыли за 2014-2015 годы, руб.</a:t>
            </a:r>
            <a:endParaRPr lang="ru-RU" sz="2600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5591742"/>
              </p:ext>
            </p:extLst>
          </p:nvPr>
        </p:nvGraphicFramePr>
        <p:xfrm>
          <a:off x="457200" y="2008188"/>
          <a:ext cx="8229600" cy="4200525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658416"/>
                <a:gridCol w="3960440"/>
                <a:gridCol w="936104"/>
                <a:gridCol w="936104"/>
                <a:gridCol w="792088"/>
                <a:gridCol w="94644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Код ФГУП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Наименование ФГУП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2015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2014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2013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Всего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113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Федеральное государственное унитарное предприятие «Пролетарское»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7 046 854,23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7 046 854,23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120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Федеральное государственное унитарное предприятие имени Г. </a:t>
                      </a:r>
                      <a:r>
                        <a:rPr lang="ru-RU" sz="1100" b="0" i="0" u="none" strike="noStrike" dirty="0" err="1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Цадаса</a:t>
                      </a:r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 Российской академии сельскохозяйственных наук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500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60 000,00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60 500,00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123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Федеральное государственное унитарное предприятие «</a:t>
                      </a:r>
                      <a:r>
                        <a:rPr lang="ru-RU" sz="1100" b="0" i="0" u="none" strike="noStrike" dirty="0" err="1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Ольгинское</a:t>
                      </a:r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10 450 342,63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10 450 342,63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129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Федеральное государственное унитарное предприятие «</a:t>
                      </a:r>
                      <a:r>
                        <a:rPr lang="ru-RU" sz="1100" b="0" i="0" u="none" strike="noStrike" dirty="0" err="1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Аркадакская</a:t>
                      </a:r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 сельскохозяйственная опытная станция»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2 823 239,50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2 823 239,50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135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Федеральное государственное унитарное предприятие «Советская Россия»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769 775,31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1 599 632,11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2 369 407,42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138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Федеральное государственное унитарное предприятие «Кировская </a:t>
                      </a:r>
                      <a:r>
                        <a:rPr lang="ru-RU" sz="1100" b="0" i="0" u="none" strike="noStrike" dirty="0" err="1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лугоболотная</a:t>
                      </a:r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 опытная станция»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475 136,38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475 136,38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149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Федеральное государственное унитарное предприятие «Троицкое»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1 300 955,75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1 300 955,75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155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Федеральное государственное унитарное предприятие «Элитное»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1 132 768,13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1 132 768,13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38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158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Федеральное государственное унитарное предприятие племенной завод «Комсомольское»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10 682 333,35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10 682 333,35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161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Федеральное государственное унитарное предприятие «Омское»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3 410 338,65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3 410 338,65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0F878F-6200-44F9-ACB0-C836FE9CFA68}" type="slidenum">
              <a:rPr lang="ru-RU" altLang="ru-RU" smtClean="0"/>
              <a:pPr>
                <a:defRPr/>
              </a:pPr>
              <a:t>15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86421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Изображение 3" descr="2-01.jpg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77674" cy="688806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57623"/>
            <a:ext cx="8229600" cy="64519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600" dirty="0">
                <a:solidFill>
                  <a:srgbClr val="002060"/>
                </a:solidFill>
              </a:rPr>
              <a:t>Задолженность по перечислению в федеральный бюджет части чистой прибыли за 2014-2015 годы, руб.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4487025"/>
              </p:ext>
            </p:extLst>
          </p:nvPr>
        </p:nvGraphicFramePr>
        <p:xfrm>
          <a:off x="474037" y="1700808"/>
          <a:ext cx="8229600" cy="3179152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658416"/>
                <a:gridCol w="3960440"/>
                <a:gridCol w="936104"/>
                <a:gridCol w="936104"/>
                <a:gridCol w="936104"/>
                <a:gridCol w="802432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anchor="ctr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anchor="ctr">
                    <a:lnT w="12700" cmpd="sng">
                      <a:noFill/>
                    </a:lnT>
                  </a:tcPr>
                </a:tc>
                <a:tc gridSpan="4"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Окончание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таблицы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Код ФГУП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Наименование ФГУП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2015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2014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2013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Всего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167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Федеральное государственное унитарное предприятие «Горно-Алтайское»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1 384 937,27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356 898,17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1 741 835,44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173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Федеральное государственное унитарное предприятие «</a:t>
                      </a:r>
                      <a:r>
                        <a:rPr lang="ru-RU" sz="1100" b="0" i="0" u="none" strike="noStrike" dirty="0" err="1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Ононское</a:t>
                      </a:r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87 250,00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3 845 000,00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3 932 250,00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175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Федеральное государственное унитарное предприятие «Ючюгейское»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5 049 750,00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5 049 750,00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595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178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Федеральное государственное унитарное предприятие «Сосновское»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934 250,00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3 974 389,65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4 908 639,65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ВСЕГО: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74 210 949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21 940 809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12 824 995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108 976 753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0F878F-6200-44F9-ACB0-C836FE9CFA68}" type="slidenum">
              <a:rPr lang="ru-RU" altLang="ru-RU" smtClean="0"/>
              <a:pPr>
                <a:defRPr/>
              </a:pPr>
              <a:t>16</a:t>
            </a:fld>
            <a:endParaRPr lang="ru-RU" alt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67543" y="5229200"/>
            <a:ext cx="698396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Итого задолженность: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2015 год числится за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предприятиями на сумму 74 211 тыс. руб., 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2014 год числится за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предприятиями на сумму 21 941 тыс. руб., 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2013 год числится за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предприятиями на сумму 12 825 тыс. руб.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1272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Изображение 3" descr="2-01.jpg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77674" cy="688806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57623"/>
            <a:ext cx="8229600" cy="64519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2600" dirty="0" smtClean="0">
                <a:solidFill>
                  <a:srgbClr val="002060"/>
                </a:solidFill>
              </a:rPr>
              <a:t>Реорганизация в форме преобразования</a:t>
            </a:r>
            <a:endParaRPr lang="ru-RU" sz="2600" dirty="0">
              <a:solidFill>
                <a:srgbClr val="00206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05274" y="1922481"/>
            <a:ext cx="7167126" cy="71443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05274" y="4147883"/>
            <a:ext cx="7167126" cy="71443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одержимое 2"/>
          <p:cNvSpPr>
            <a:spLocks noGrp="1"/>
          </p:cNvSpPr>
          <p:nvPr>
            <p:ph idx="1"/>
          </p:nvPr>
        </p:nvSpPr>
        <p:spPr>
          <a:xfrm>
            <a:off x="474037" y="1978833"/>
            <a:ext cx="8229600" cy="4978559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400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Федеральное государственное унитарное предприятие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2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30450" indent="0">
              <a:spcBef>
                <a:spcPts val="0"/>
              </a:spcBef>
              <a:buNone/>
            </a:pP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 организационно-правовой формы происходит</a:t>
            </a:r>
          </a:p>
          <a:p>
            <a:pPr marL="2330450" indent="0">
              <a:spcBef>
                <a:spcPts val="0"/>
              </a:spcBef>
              <a:buNone/>
            </a:pP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основании распоряжения Правительства Российской Федерации «О реорганизации федеральных государственных унитарных предприятий»</a:t>
            </a:r>
            <a:endPara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Федеральное государственное бюджетное учреждение</a:t>
            </a:r>
          </a:p>
          <a:p>
            <a:pPr>
              <a:spcBef>
                <a:spcPts val="0"/>
              </a:spcBef>
            </a:pPr>
            <a:endParaRPr lang="ru-RU" sz="1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ru-RU" sz="1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0F878F-6200-44F9-ACB0-C836FE9CFA68}" type="slidenum">
              <a:rPr lang="ru-RU" altLang="ru-RU" smtClean="0"/>
              <a:pPr>
                <a:defRPr/>
              </a:pPr>
              <a:t>17</a:t>
            </a:fld>
            <a:endParaRPr lang="ru-RU" altLang="ru-RU" dirty="0"/>
          </a:p>
        </p:txBody>
      </p:sp>
      <p:sp>
        <p:nvSpPr>
          <p:cNvPr id="4" name="Стрелка вниз 3"/>
          <p:cNvSpPr/>
          <p:nvPr/>
        </p:nvSpPr>
        <p:spPr>
          <a:xfrm>
            <a:off x="2195736" y="2636913"/>
            <a:ext cx="595107" cy="1440159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637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Изображение 3" descr="2-01.jpg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77674" cy="688806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57623"/>
            <a:ext cx="8229600" cy="645195"/>
          </a:xfrm>
        </p:spPr>
        <p:txBody>
          <a:bodyPr/>
          <a:lstStyle/>
          <a:p>
            <a:pPr eaLnBrk="1" hangingPunct="1">
              <a:defRPr/>
            </a:pPr>
            <a:r>
              <a:rPr lang="ru-RU" sz="2600" dirty="0" smtClean="0">
                <a:solidFill>
                  <a:srgbClr val="002060"/>
                </a:solidFill>
              </a:rPr>
              <a:t>Основные правовые акты при преобразовании</a:t>
            </a:r>
            <a:endParaRPr lang="ru-RU" sz="2600" dirty="0">
              <a:solidFill>
                <a:srgbClr val="002060"/>
              </a:solidFill>
            </a:endParaRPr>
          </a:p>
        </p:txBody>
      </p:sp>
      <p:sp>
        <p:nvSpPr>
          <p:cNvPr id="7" name="Содержимое 2"/>
          <p:cNvSpPr>
            <a:spLocks noGrp="1"/>
          </p:cNvSpPr>
          <p:nvPr>
            <p:ph idx="1"/>
          </p:nvPr>
        </p:nvSpPr>
        <p:spPr>
          <a:xfrm>
            <a:off x="457200" y="2007984"/>
            <a:ext cx="8229600" cy="4978559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</a:pP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Гражданский кодекс Российской Федерации часть 1 статьи 57 – 60;</a:t>
            </a:r>
          </a:p>
          <a:p>
            <a:pPr algn="just">
              <a:spcBef>
                <a:spcPts val="0"/>
              </a:spcBef>
            </a:pPr>
            <a:endPara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08.08.2001 № 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129-ФЗ «О 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государственной регистрации юридических лиц и индивидуальных 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предпринимателей»;</a:t>
            </a:r>
            <a:endPara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endPara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12.01.1996 № 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7-ФЗ «О 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некоммерческих 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организациях»;</a:t>
            </a:r>
            <a:endPara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endPara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08.05.2010 № 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83-ФЗ «О 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внесении изменений 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отдельные законодательные акты Российской Федерации в связи 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совершенствованием правового положения государственных (муниципальных) 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учреждений»;</a:t>
            </a:r>
            <a:endPara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endPara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06.12.2011 № 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402-ФЗ «О 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бухгалтерском 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учете»;</a:t>
            </a:r>
            <a:endPara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endPara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Федерального казначейства от 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17.10.2016 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21н «О 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Порядке открытия и ведения лицевых счетов территориальными органами Федерального 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казначейства».</a:t>
            </a:r>
            <a:endPara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endPara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endPara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0F878F-6200-44F9-ACB0-C836FE9CFA68}" type="slidenum">
              <a:rPr lang="ru-RU" altLang="ru-RU" smtClean="0"/>
              <a:pPr>
                <a:defRPr/>
              </a:pPr>
              <a:t>18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15637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Изображение 3" descr="2-01.jpg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77674" cy="688806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57623"/>
            <a:ext cx="8229600" cy="645195"/>
          </a:xfrm>
        </p:spPr>
        <p:txBody>
          <a:bodyPr/>
          <a:lstStyle/>
          <a:p>
            <a:pPr>
              <a:defRPr/>
            </a:pPr>
            <a:r>
              <a:rPr lang="ru-RU" sz="2600" dirty="0">
                <a:solidFill>
                  <a:srgbClr val="002060"/>
                </a:solidFill>
                <a:cs typeface="Times New Roman" panose="02020603050405020304" pitchFamily="18" charset="0"/>
              </a:rPr>
              <a:t>Федеральный закон № </a:t>
            </a:r>
            <a:r>
              <a:rPr lang="ru-RU" sz="2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402-ФЗ, ст.7</a:t>
            </a:r>
            <a:endParaRPr lang="ru-RU" sz="2600" dirty="0">
              <a:solidFill>
                <a:srgbClr val="002060"/>
              </a:solidFill>
            </a:endParaRPr>
          </a:p>
        </p:txBody>
      </p:sp>
      <p:sp>
        <p:nvSpPr>
          <p:cNvPr id="7" name="Содержимое 2"/>
          <p:cNvSpPr>
            <a:spLocks noGrp="1"/>
          </p:cNvSpPr>
          <p:nvPr>
            <p:ph idx="1"/>
          </p:nvPr>
        </p:nvSpPr>
        <p:spPr>
          <a:xfrm>
            <a:off x="457200" y="2007984"/>
            <a:ext cx="8229600" cy="4978559"/>
          </a:xfrm>
        </p:spPr>
        <p:txBody>
          <a:bodyPr>
            <a:noAutofit/>
          </a:bodyPr>
          <a:lstStyle/>
          <a:p>
            <a:pPr algn="just"/>
            <a:r>
              <a:rPr lang="ru-RU" sz="19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 1. Ведение </a:t>
            </a:r>
            <a:r>
              <a:rPr lang="ru-RU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бухгалтерского учета и хранение документов бухгалтерского учета организуются руководителем экономического </a:t>
            </a:r>
            <a:r>
              <a:rPr lang="ru-RU" sz="19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субъекта.</a:t>
            </a:r>
            <a:endParaRPr lang="ru-RU" sz="19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9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 3. Руководитель обязан </a:t>
            </a:r>
            <a:r>
              <a:rPr lang="ru-RU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возложить ведение бухгалтерского учета </a:t>
            </a:r>
            <a:r>
              <a:rPr lang="ru-RU" sz="19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9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9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главного бухгалтера или иное должностное лицо </a:t>
            </a:r>
            <a:r>
              <a:rPr lang="ru-RU" sz="19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либо </a:t>
            </a:r>
            <a:r>
              <a:rPr lang="ru-RU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заключить договор об оказании услуг по ведению бухгалтерского учета.</a:t>
            </a:r>
          </a:p>
          <a:p>
            <a:pPr algn="just"/>
            <a:r>
              <a:rPr lang="ru-RU" sz="19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 4. Главный </a:t>
            </a:r>
            <a:r>
              <a:rPr lang="ru-RU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бухгалтер должен отвечать следующим требованиям</a:t>
            </a:r>
            <a:r>
              <a:rPr lang="ru-RU" sz="19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 algn="just"/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иметь 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высшее 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образование;</a:t>
            </a:r>
          </a:p>
          <a:p>
            <a:pPr lvl="1" algn="just"/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меть стаж 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работы, связанной с ведением бухгалтерского учета, составлением бухгалтерской (финансовой) отчетности 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либо с 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аудиторской деятельностью, не менее трех 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 из 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последних пяти календарных лет, 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при 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отсутствии высшего 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в 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бухгалтерского учета 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аудита 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менее пяти лет из последних семи календарных 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лет;</a:t>
            </a:r>
          </a:p>
          <a:p>
            <a:pPr lvl="1" algn="just"/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иметь неснятой или непогашенной судимости 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преступления в 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сфере экономики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0F878F-6200-44F9-ACB0-C836FE9CFA68}" type="slidenum">
              <a:rPr lang="ru-RU" altLang="ru-RU" smtClean="0"/>
              <a:pPr>
                <a:defRPr/>
              </a:pPr>
              <a:t>19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116185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2-01.jpg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77674" cy="688806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655456" y="1638462"/>
            <a:ext cx="7866762" cy="3866601"/>
          </a:xfrm>
          <a:prstGeom prst="rect">
            <a:avLst/>
          </a:prstGeom>
        </p:spPr>
        <p:txBody>
          <a:bodyPr wrap="square" lIns="80165" tIns="40083" rIns="80165" bIns="40083">
            <a:spAutoFit/>
          </a:bodyPr>
          <a:lstStyle/>
          <a:p>
            <a:pPr algn="ctr"/>
            <a:r>
              <a:rPr lang="ru-RU" sz="26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Тема доклада: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Представление бухгалтерской (финансовой) отчетности в ФАНО России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Перечисление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части чистой прибыли в доход федерального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Реорганизация путем преобразования в федеральное государственное бюджетное учреждение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0F878F-6200-44F9-ACB0-C836FE9CFA68}" type="slidenum">
              <a:rPr lang="ru-RU" altLang="ru-RU" smtClean="0"/>
              <a:pPr>
                <a:defRPr/>
              </a:pPr>
              <a:t>2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400557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Изображение 3" descr="2-01.jpg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77674" cy="688806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7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933807"/>
          </a:xfrm>
        </p:spPr>
        <p:txBody>
          <a:bodyPr/>
          <a:lstStyle/>
          <a:p>
            <a:pPr algn="just"/>
            <a:endParaRPr lang="ru-RU" sz="16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0F878F-6200-44F9-ACB0-C836FE9CFA68}" type="slidenum">
              <a:rPr lang="ru-RU" altLang="ru-RU" smtClean="0"/>
              <a:pPr>
                <a:defRPr/>
              </a:pPr>
              <a:t>20</a:t>
            </a:fld>
            <a:endParaRPr lang="ru-RU" altLang="ru-RU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840799" y="1140197"/>
            <a:ext cx="7481774" cy="5169123"/>
            <a:chOff x="1351934" y="1390650"/>
            <a:chExt cx="8483286" cy="5861063"/>
          </a:xfrm>
        </p:grpSpPr>
        <p:sp>
          <p:nvSpPr>
            <p:cNvPr id="25" name="Скругленный прямоугольник 24"/>
            <p:cNvSpPr/>
            <p:nvPr/>
          </p:nvSpPr>
          <p:spPr>
            <a:xfrm>
              <a:off x="1351934" y="1390650"/>
              <a:ext cx="4149013" cy="1114425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Открытие лицевого счета </a:t>
              </a:r>
              <a:r>
                <a:rPr lang="ru-RU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ФГБУ</a:t>
              </a:r>
              <a:endPara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Скругленный прямоугольник 25"/>
            <p:cNvSpPr/>
            <p:nvPr/>
          </p:nvSpPr>
          <p:spPr>
            <a:xfrm>
              <a:off x="1351934" y="2876551"/>
              <a:ext cx="4149013" cy="209549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Перечисление остатков </a:t>
              </a:r>
              <a:r>
                <a:rPr lang="ru-RU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денежных средств на лицевой счет ФГБУ и </a:t>
              </a:r>
              <a:r>
                <a:rPr lang="ru-RU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закрытие </a:t>
              </a:r>
              <a:r>
                <a:rPr lang="ru-RU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расчетных </a:t>
              </a:r>
              <a:r>
                <a:rPr lang="ru-RU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счетов в кредитных организациях, открытых </a:t>
              </a:r>
              <a:r>
                <a:rPr lang="ru-RU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ФГУП</a:t>
              </a:r>
              <a:endPara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Скругленный прямоугольник 26"/>
            <p:cNvSpPr/>
            <p:nvPr/>
          </p:nvSpPr>
          <p:spPr>
            <a:xfrm>
              <a:off x="1351934" y="5305424"/>
              <a:ext cx="4149013" cy="194628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Представление </a:t>
              </a:r>
              <a:r>
                <a:rPr lang="ru-RU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последней бухгалтерской </a:t>
              </a:r>
              <a:r>
                <a:rPr lang="ru-RU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(финансовой) </a:t>
              </a:r>
              <a:r>
                <a:rPr lang="ru-RU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отчетности ФГУП</a:t>
              </a:r>
              <a:br>
                <a:rPr lang="ru-RU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ru-RU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 приложением таблицы перевода остатков с Плана счетов № 94н на План счетов 174н</a:t>
              </a:r>
              <a:endPara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Скругленный прямоугольник 27"/>
            <p:cNvSpPr/>
            <p:nvPr/>
          </p:nvSpPr>
          <p:spPr>
            <a:xfrm>
              <a:off x="6039966" y="5305424"/>
              <a:ext cx="3795254" cy="194628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Статья 16 Федерального закона от 06.12.2011 </a:t>
              </a:r>
              <a:r>
                <a:rPr lang="ru-RU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№ 402-ФЗ «О </a:t>
              </a:r>
              <a:r>
                <a:rPr lang="ru-RU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бухгалтерском </a:t>
              </a:r>
              <a:r>
                <a:rPr lang="ru-RU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учете»</a:t>
              </a:r>
              <a:endPara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Скругленный прямоугольник 28"/>
            <p:cNvSpPr/>
            <p:nvPr/>
          </p:nvSpPr>
          <p:spPr>
            <a:xfrm>
              <a:off x="6039967" y="2876551"/>
              <a:ext cx="3795252" cy="209549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Статья 9.2 Федерального </a:t>
              </a:r>
              <a:r>
                <a:rPr lang="ru-RU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закона от </a:t>
              </a:r>
              <a:r>
                <a:rPr lang="ru-RU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12.01.1996 </a:t>
              </a:r>
              <a:r>
                <a:rPr lang="ru-RU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№ 7-ФЗ</a:t>
              </a:r>
            </a:p>
            <a:p>
              <a:pPr algn="ctr"/>
              <a:r>
                <a:rPr lang="ru-RU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«О </a:t>
              </a:r>
              <a:r>
                <a:rPr lang="ru-RU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некоммерческих </a:t>
              </a:r>
              <a:r>
                <a:rPr lang="ru-RU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организациях»</a:t>
              </a:r>
              <a:endPara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Скругленный прямоугольник 29"/>
            <p:cNvSpPr/>
            <p:nvPr/>
          </p:nvSpPr>
          <p:spPr>
            <a:xfrm>
              <a:off x="6039966" y="1390650"/>
              <a:ext cx="3795252" cy="1114425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Пункты 91 – 95 приказа </a:t>
              </a:r>
              <a:r>
                <a:rPr lang="ru-RU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Казначейства </a:t>
              </a:r>
              <a:r>
                <a:rPr lang="ru-RU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России</a:t>
              </a:r>
              <a:r>
                <a:rPr lang="en-US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от 17.10.2016 № 21н </a:t>
              </a:r>
              <a:endPara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Стрелка вправо 30"/>
            <p:cNvSpPr/>
            <p:nvPr/>
          </p:nvSpPr>
          <p:spPr>
            <a:xfrm flipV="1">
              <a:off x="5509056" y="1773050"/>
              <a:ext cx="530912" cy="349624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Стрелка вправо 31"/>
            <p:cNvSpPr/>
            <p:nvPr/>
          </p:nvSpPr>
          <p:spPr>
            <a:xfrm flipV="1">
              <a:off x="5500947" y="3749488"/>
              <a:ext cx="530912" cy="349624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Стрелка вправо 32"/>
            <p:cNvSpPr/>
            <p:nvPr/>
          </p:nvSpPr>
          <p:spPr>
            <a:xfrm flipV="1">
              <a:off x="5510589" y="6011674"/>
              <a:ext cx="521271" cy="349624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820875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Изображение 3" descr="2-01.jpg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77674" cy="688806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4037" y="1484784"/>
            <a:ext cx="8229600" cy="645195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ru-RU" sz="2500" dirty="0">
                <a:solidFill>
                  <a:srgbClr val="002060"/>
                </a:solidFill>
                <a:cs typeface="Times New Roman" panose="02020603050405020304" pitchFamily="18" charset="0"/>
              </a:rPr>
              <a:t>При преобразовании в федеральное государственное </a:t>
            </a:r>
            <a:r>
              <a:rPr lang="ru-RU" sz="25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бюджетное </a:t>
            </a:r>
            <a:r>
              <a:rPr lang="ru-RU" sz="2500" dirty="0">
                <a:solidFill>
                  <a:srgbClr val="002060"/>
                </a:solidFill>
                <a:cs typeface="Times New Roman" panose="02020603050405020304" pitchFamily="18" charset="0"/>
              </a:rPr>
              <a:t>учреждение необходимо перейти на План счетов бухгалтерского учета для государственных (муниципальных) бюджетных и автономных учреждений:</a:t>
            </a:r>
            <a:endParaRPr lang="ru-RU" sz="2500" dirty="0">
              <a:solidFill>
                <a:srgbClr val="002060"/>
              </a:solidFill>
            </a:endParaRPr>
          </a:p>
        </p:txBody>
      </p:sp>
      <p:sp>
        <p:nvSpPr>
          <p:cNvPr id="7" name="Содержимое 2"/>
          <p:cNvSpPr>
            <a:spLocks noGrp="1"/>
          </p:cNvSpPr>
          <p:nvPr>
            <p:ph idx="1"/>
          </p:nvPr>
        </p:nvSpPr>
        <p:spPr>
          <a:xfrm>
            <a:off x="474037" y="2780928"/>
            <a:ext cx="8229600" cy="3917583"/>
          </a:xfrm>
        </p:spPr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Минфина России от 01.12.2010 № 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157н «Об 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утверждении Единого плана счетов бухгалтерского учета для органов государственной власти (государственных органов), органов местного самоуправления, органов управления государственными внебюджетными фондами, государственных академий наук, государственных (муниципальных) учреждений и Инструкции по его 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применению»;</a:t>
            </a:r>
            <a:endPara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9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Минфина России от 16.12.2010 № 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174н «Об 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утверждении Плана счетов бухгалтерского учета бюджетных учреждений и Инструкции по его 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применению»;</a:t>
            </a:r>
            <a:endPara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9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Письмо Минфина России от 29.12.2010 № 02-06-07/5398 (приложение № 1                 к письму).</a:t>
            </a:r>
            <a:endParaRPr lang="en-US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0F878F-6200-44F9-ACB0-C836FE9CFA68}" type="slidenum">
              <a:rPr lang="ru-RU" altLang="ru-RU" smtClean="0"/>
              <a:pPr>
                <a:defRPr/>
              </a:pPr>
              <a:t>21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7823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Изображение 3" descr="2-01.jpg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77674" cy="688806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57623"/>
            <a:ext cx="8229600" cy="64519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600" dirty="0">
                <a:solidFill>
                  <a:srgbClr val="002060"/>
                </a:solidFill>
                <a:cs typeface="Times New Roman" panose="02020603050405020304" pitchFamily="18" charset="0"/>
              </a:rPr>
              <a:t>Таблица соответствия Плана счетов </a:t>
            </a:r>
            <a:r>
              <a:rPr lang="ru-RU" sz="2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№ </a:t>
            </a:r>
            <a:r>
              <a:rPr lang="ru-RU" sz="2600" dirty="0">
                <a:solidFill>
                  <a:srgbClr val="002060"/>
                </a:solidFill>
                <a:cs typeface="Times New Roman" panose="02020603050405020304" pitchFamily="18" charset="0"/>
              </a:rPr>
              <a:t>174н </a:t>
            </a:r>
            <a:r>
              <a:rPr lang="ru-RU" sz="2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/>
            </a:r>
            <a:br>
              <a:rPr lang="ru-RU" sz="2600" dirty="0" smtClean="0">
                <a:solidFill>
                  <a:srgbClr val="002060"/>
                </a:solidFill>
                <a:cs typeface="Times New Roman" panose="02020603050405020304" pitchFamily="18" charset="0"/>
              </a:rPr>
            </a:br>
            <a:r>
              <a:rPr lang="ru-RU" sz="2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Плану </a:t>
            </a:r>
            <a:r>
              <a:rPr lang="ru-RU" sz="2600" dirty="0">
                <a:solidFill>
                  <a:srgbClr val="002060"/>
                </a:solidFill>
                <a:cs typeface="Times New Roman" panose="02020603050405020304" pitchFamily="18" charset="0"/>
              </a:rPr>
              <a:t>счетов № </a:t>
            </a:r>
            <a:r>
              <a:rPr lang="ru-RU" sz="2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94н</a:t>
            </a:r>
            <a:endParaRPr lang="ru-RU" sz="2600" dirty="0">
              <a:solidFill>
                <a:srgbClr val="00206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0F878F-6200-44F9-ACB0-C836FE9CFA68}" type="slidenum">
              <a:rPr lang="ru-RU" altLang="ru-RU" smtClean="0"/>
              <a:pPr>
                <a:defRPr/>
              </a:pPr>
              <a:t>22</a:t>
            </a:fld>
            <a:endParaRPr lang="ru-RU" alt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37" y="1844824"/>
            <a:ext cx="8229600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27584" y="6428416"/>
            <a:ext cx="7714676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Письмо Минфина России от 29.12.2010 № 02-06-07/5398 (приложение №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к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письму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16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637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Изображение 3" descr="2-01.jpg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77674" cy="688806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57623"/>
            <a:ext cx="8229600" cy="645195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2600" dirty="0" smtClean="0">
                <a:solidFill>
                  <a:srgbClr val="002060"/>
                </a:solidFill>
              </a:rPr>
              <a:t>Представление последней отчетности ФГУП </a:t>
            </a:r>
            <a:br>
              <a:rPr lang="ru-RU" sz="2600" dirty="0" smtClean="0">
                <a:solidFill>
                  <a:srgbClr val="002060"/>
                </a:solidFill>
              </a:rPr>
            </a:br>
            <a:r>
              <a:rPr lang="ru-RU" sz="2600" dirty="0" smtClean="0">
                <a:solidFill>
                  <a:srgbClr val="002060"/>
                </a:solidFill>
              </a:rPr>
              <a:t>при реорганизации</a:t>
            </a:r>
            <a:endParaRPr lang="ru-RU" sz="2600" dirty="0">
              <a:solidFill>
                <a:srgbClr val="002060"/>
              </a:solidFill>
            </a:endParaRPr>
          </a:p>
        </p:txBody>
      </p:sp>
      <p:sp>
        <p:nvSpPr>
          <p:cNvPr id="7" name="Содержимое 2"/>
          <p:cNvSpPr>
            <a:spLocks noGrp="1"/>
          </p:cNvSpPr>
          <p:nvPr>
            <p:ph idx="1"/>
          </p:nvPr>
        </p:nvSpPr>
        <p:spPr>
          <a:xfrm>
            <a:off x="457200" y="2007984"/>
            <a:ext cx="8229600" cy="4978559"/>
          </a:xfrm>
        </p:spPr>
        <p:txBody>
          <a:bodyPr/>
          <a:lstStyle/>
          <a:p>
            <a:pPr algn="just">
              <a:spcBef>
                <a:spcPts val="0"/>
              </a:spcBef>
            </a:pP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ст. 16 402-ФЗ ФГУП направляет 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последнюю бухгалтерскую (финансовую) отчетность на дату, предшествующую дате проведения реорганизации в форме 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преобразования;</a:t>
            </a:r>
          </a:p>
          <a:p>
            <a:pPr algn="just">
              <a:spcBef>
                <a:spcPts val="0"/>
              </a:spcBef>
            </a:pPr>
            <a:endPara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Последняя отчетность представляется в ФАНО России </a:t>
            </a:r>
            <a:r>
              <a:rPr lang="ru-RU" sz="1800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8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течение 30 дней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после внесения записи 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ЕГРЮЛ о 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преобразовании ФГУП в 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ФГБУ.</a:t>
            </a:r>
          </a:p>
          <a:p>
            <a:pPr algn="just">
              <a:spcBef>
                <a:spcPts val="0"/>
              </a:spcBef>
            </a:pP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18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представляемой последней отчетности бухгалтерской отчетности:</a:t>
            </a:r>
          </a:p>
          <a:p>
            <a:pPr algn="just">
              <a:spcBef>
                <a:spcPts val="0"/>
              </a:spcBef>
            </a:pPr>
            <a:endParaRPr lang="ru-RU" sz="11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Сопроводительное письмо;</a:t>
            </a:r>
            <a:endPara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Выписка из 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ЕГРЮЛ о внесении записи о прекращении деятельности юридического лица путем реорганизации в форме преобразования;</a:t>
            </a:r>
            <a:endPara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Бухгалтерская отчетность в составе 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годовой;</a:t>
            </a:r>
            <a:endPara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 перевода 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остатков (соответствия 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Плана счетов № 174н Плану счетов № 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94н).</a:t>
            </a:r>
            <a:endPara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0F878F-6200-44F9-ACB0-C836FE9CFA68}" type="slidenum">
              <a:rPr lang="ru-RU" altLang="ru-RU" smtClean="0"/>
              <a:pPr>
                <a:defRPr/>
              </a:pPr>
              <a:t>23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15637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1-01.jpg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77674" cy="695334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075537" y="4036352"/>
            <a:ext cx="5418719" cy="511836"/>
          </a:xfrm>
          <a:prstGeom prst="rect">
            <a:avLst/>
          </a:prstGeom>
        </p:spPr>
        <p:txBody>
          <a:bodyPr wrap="none" lIns="80165" tIns="40083" rIns="80165" bIns="40083">
            <a:spAutoFit/>
          </a:bodyPr>
          <a:lstStyle/>
          <a:p>
            <a:r>
              <a:rPr lang="ru-RU" sz="2800" spc="263" dirty="0">
                <a:solidFill>
                  <a:schemeClr val="bg1"/>
                </a:solidFill>
                <a:latin typeface="Arial"/>
                <a:cs typeface="Arial"/>
              </a:rPr>
              <a:t>СПАСИБО ЗА ВНИМАНИЕ!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477106" y="6589201"/>
            <a:ext cx="1390587" cy="250226"/>
          </a:xfrm>
          <a:prstGeom prst="rect">
            <a:avLst/>
          </a:prstGeom>
          <a:noFill/>
        </p:spPr>
        <p:txBody>
          <a:bodyPr wrap="square" lIns="80165" tIns="40083" rIns="80165" bIns="40083" rtlCol="0">
            <a:spAutoFit/>
          </a:bodyPr>
          <a:lstStyle/>
          <a:p>
            <a:r>
              <a:rPr lang="ru-RU" sz="1100" dirty="0" smtClean="0">
                <a:solidFill>
                  <a:srgbClr val="FFFFFF"/>
                </a:solidFill>
                <a:latin typeface="Arial"/>
                <a:cs typeface="Arial"/>
              </a:rPr>
              <a:t>Москва, март 2017</a:t>
            </a:r>
            <a:endParaRPr lang="ru-RU" sz="1100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55461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Изображение 3" descr="2-01.jpg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77674" cy="688806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57623"/>
            <a:ext cx="8229600" cy="645195"/>
          </a:xfrm>
        </p:spPr>
        <p:txBody>
          <a:bodyPr/>
          <a:lstStyle/>
          <a:p>
            <a:pPr eaLnBrk="1" hangingPunct="1">
              <a:defRPr/>
            </a:pPr>
            <a:r>
              <a:rPr lang="ru-RU" sz="2600" dirty="0" smtClean="0">
                <a:solidFill>
                  <a:srgbClr val="002060"/>
                </a:solidFill>
              </a:rPr>
              <a:t>Представление бухгалтерской отчетности</a:t>
            </a:r>
            <a:endParaRPr lang="ru-RU" sz="2600" dirty="0">
              <a:solidFill>
                <a:srgbClr val="002060"/>
              </a:solidFill>
            </a:endParaRPr>
          </a:p>
        </p:txBody>
      </p:sp>
      <p:sp>
        <p:nvSpPr>
          <p:cNvPr id="7" name="Содержимое 2"/>
          <p:cNvSpPr>
            <a:spLocks noGrp="1"/>
          </p:cNvSpPr>
          <p:nvPr>
            <p:ph idx="1"/>
          </p:nvPr>
        </p:nvSpPr>
        <p:spPr>
          <a:xfrm>
            <a:off x="457200" y="2007984"/>
            <a:ext cx="8229600" cy="4978559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</a:pP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06.12.2011 № 402-ФЗ «О 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бухгалтерском 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учете»</a:t>
            </a:r>
          </a:p>
          <a:p>
            <a:pPr algn="just">
              <a:spcBef>
                <a:spcPts val="0"/>
              </a:spcBef>
            </a:pPr>
            <a:endParaRPr lang="ru-RU" sz="11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Правительства Российской Федерации от 3 декабря 2004 г. 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739 «О 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полномочиях федеральных органов исполнительной власти 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осуществлению прав собственника имущества федерального 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государственного 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унитарного 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предприятия»</a:t>
            </a:r>
          </a:p>
          <a:p>
            <a:pPr algn="just">
              <a:spcBef>
                <a:spcPts val="0"/>
              </a:spcBef>
            </a:pPr>
            <a:endParaRPr lang="ru-RU" sz="11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по 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бухгалтерскому 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учету «Бухгалтерская 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отчетность 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организаций»</a:t>
            </a:r>
            <a:b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ПБУ 4/99), 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утвержденное 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приказом Минфина России от 6 июля 1999 г. 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43н</a:t>
            </a:r>
          </a:p>
          <a:p>
            <a:pPr algn="just">
              <a:spcBef>
                <a:spcPts val="0"/>
              </a:spcBef>
            </a:pPr>
            <a:endParaRPr lang="ru-RU" sz="11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Минфина России от 02.07.2010 N 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66н «О 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формах бухгалтерской отчетности 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организаций»</a:t>
            </a:r>
            <a:endPara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ru-RU" sz="11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spcBef>
                <a:spcPts val="0"/>
              </a:spcBef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18 402-ФЗ: «Обязательный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экземпляр составленной годовой бухгалтерской (финансовой) отчетности представляется не позднее трех месяцев после окончания отчетного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периода»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spcBef>
                <a:spcPts val="0"/>
              </a:spcBef>
            </a:pPr>
            <a:endParaRPr lang="ru-RU" sz="9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spcBef>
                <a:spcPts val="0"/>
              </a:spcBef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 51 ПБУ 4/99: «Организация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должна сформировать промежуточную бухгалтерскую отчетность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позднее 30 дней по окончании отчетного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периода»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endPara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0F878F-6200-44F9-ACB0-C836FE9CFA68}" type="slidenum">
              <a:rPr lang="ru-RU" altLang="ru-RU" smtClean="0"/>
              <a:pPr>
                <a:defRPr/>
              </a:pPr>
              <a:t>3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915009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Изображение 3" descr="2-01.jpg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77674" cy="688806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57623"/>
            <a:ext cx="8229600" cy="645195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2600" dirty="0" smtClean="0">
                <a:solidFill>
                  <a:srgbClr val="002060"/>
                </a:solidFill>
              </a:rPr>
              <a:t>Сроки представления бухгалтерской отчетности </a:t>
            </a:r>
            <a:br>
              <a:rPr lang="ru-RU" sz="2600" dirty="0" smtClean="0">
                <a:solidFill>
                  <a:srgbClr val="002060"/>
                </a:solidFill>
              </a:rPr>
            </a:br>
            <a:r>
              <a:rPr lang="ru-RU" sz="2600" dirty="0" smtClean="0">
                <a:solidFill>
                  <a:srgbClr val="002060"/>
                </a:solidFill>
              </a:rPr>
              <a:t>в ФАНО России</a:t>
            </a:r>
            <a:endParaRPr lang="ru-RU" sz="2600" dirty="0">
              <a:solidFill>
                <a:srgbClr val="002060"/>
              </a:solidFill>
            </a:endParaRPr>
          </a:p>
        </p:txBody>
      </p:sp>
      <p:sp>
        <p:nvSpPr>
          <p:cNvPr id="7" name="Содержимое 2"/>
          <p:cNvSpPr>
            <a:spLocks noGrp="1"/>
          </p:cNvSpPr>
          <p:nvPr>
            <p:ph idx="1"/>
          </p:nvPr>
        </p:nvSpPr>
        <p:spPr>
          <a:xfrm>
            <a:off x="457200" y="2007984"/>
            <a:ext cx="8229600" cy="4978559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sz="17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Годовая бухгалтерская отчетность за 2015 год </a:t>
            </a:r>
            <a:r>
              <a:rPr lang="ru-RU" sz="1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ru-RU" sz="1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5 апреля 2016 года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(Письмо </a:t>
            </a:r>
            <a: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ФАНО России </a:t>
            </a:r>
            <a:r>
              <a:rPr lang="ru-RU" sz="1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29.02.2016 № 007-18.1-14/СК-17</a:t>
            </a:r>
            <a: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7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ru-RU" sz="17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17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Бухгалтерская </a:t>
            </a:r>
            <a:r>
              <a:rPr lang="ru-RU" sz="1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отчетность за </a:t>
            </a:r>
            <a:r>
              <a:rPr lang="ru-RU" sz="17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квартал 2016 года 	</a:t>
            </a:r>
            <a:r>
              <a:rPr lang="ru-RU" sz="1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30 </a:t>
            </a:r>
            <a:r>
              <a:rPr lang="ru-RU" sz="1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апреля </a:t>
            </a:r>
            <a:r>
              <a:rPr lang="ru-RU" sz="1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2016 года</a:t>
            </a:r>
            <a:endParaRPr lang="ru-RU" sz="17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(</a:t>
            </a:r>
            <a: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Письмо ФАНО России от </a:t>
            </a:r>
            <a:r>
              <a:rPr lang="ru-RU" sz="1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19.04.2016 № 007-18.1-14/СК-85</a:t>
            </a:r>
            <a: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spcBef>
                <a:spcPts val="0"/>
              </a:spcBef>
            </a:pPr>
            <a:endParaRPr lang="ru-RU" sz="17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17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Бухгалтерская </a:t>
            </a:r>
            <a:r>
              <a:rPr lang="ru-RU" sz="1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отчетность за 1 </a:t>
            </a:r>
            <a:r>
              <a:rPr lang="ru-RU" sz="17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полугодие 2016 года </a:t>
            </a:r>
            <a:r>
              <a:rPr lang="ru-RU" sz="1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ru-RU" sz="1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30 июля 2016 года</a:t>
            </a:r>
            <a:endParaRPr lang="ru-RU" sz="17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(Письмо </a:t>
            </a:r>
            <a: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ФАНО России </a:t>
            </a:r>
            <a:r>
              <a:rPr lang="ru-RU" sz="1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05.07.2016 № 007-18.1-14/СК-173</a:t>
            </a:r>
            <a: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7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ru-RU" sz="17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17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Бухгалтерская </a:t>
            </a:r>
            <a:r>
              <a:rPr lang="ru-RU" sz="1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отчетность за </a:t>
            </a:r>
            <a:r>
              <a:rPr lang="ru-RU" sz="17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месяцев 2016 года </a:t>
            </a:r>
            <a:r>
              <a:rPr lang="ru-RU" sz="1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ru-RU" sz="1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1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</a:t>
            </a:r>
            <a:r>
              <a:rPr lang="ru-RU" sz="1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октября 2016 года</a:t>
            </a:r>
            <a:endParaRPr lang="ru-RU" sz="17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(</a:t>
            </a:r>
            <a: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Письмо ФАНО России от </a:t>
            </a:r>
            <a:r>
              <a:rPr lang="ru-RU" sz="1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28.09.2016 № 007-18.1.2-11/СК-141)</a:t>
            </a:r>
          </a:p>
          <a:p>
            <a:pPr marL="0" indent="0">
              <a:spcBef>
                <a:spcPts val="0"/>
              </a:spcBef>
              <a:buNone/>
            </a:pPr>
            <a:endParaRPr lang="ru-RU" sz="17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17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Предварительная бухгалтерская </a:t>
            </a:r>
            <a:r>
              <a:rPr lang="ru-RU" sz="1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отчетность за </a:t>
            </a:r>
            <a:r>
              <a:rPr lang="ru-RU" sz="17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2016 год </a:t>
            </a:r>
            <a:r>
              <a:rPr lang="ru-RU" sz="1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1 марта </a:t>
            </a:r>
            <a:r>
              <a:rPr lang="ru-RU" sz="1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2016 года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(Письмо ФАНО России от </a:t>
            </a:r>
            <a:r>
              <a:rPr lang="ru-RU" sz="1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09.02.2017 </a:t>
            </a:r>
            <a: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1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007-18.1.2-11/СК-10)</a:t>
            </a:r>
            <a:endParaRPr lang="ru-RU" sz="17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ru-RU" sz="17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1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Годовая бухгалтерская отчетность за </a:t>
            </a:r>
            <a:r>
              <a:rPr lang="ru-RU" sz="17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2016 </a:t>
            </a:r>
            <a:r>
              <a:rPr lang="ru-RU" sz="1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r>
              <a:rPr lang="ru-RU" sz="1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		</a:t>
            </a:r>
            <a:r>
              <a:rPr lang="ru-RU" sz="1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1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апреля </a:t>
            </a:r>
            <a:r>
              <a:rPr lang="ru-RU" sz="1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 года</a:t>
            </a:r>
            <a:endParaRPr lang="ru-RU" sz="17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(</a:t>
            </a:r>
            <a: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Письмо ФАНО </a:t>
            </a:r>
            <a:r>
              <a:rPr lang="ru-RU" sz="1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России от 09.02.2017 № 007-18.1.2-11/СК-11)</a:t>
            </a:r>
            <a:endParaRPr lang="ru-RU" sz="17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0F878F-6200-44F9-ACB0-C836FE9CFA68}" type="slidenum">
              <a:rPr lang="ru-RU" altLang="ru-RU" smtClean="0"/>
              <a:pPr>
                <a:defRPr/>
              </a:pPr>
              <a:t>4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70402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Изображение 3" descr="2-01.jpg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77674" cy="688806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57623"/>
            <a:ext cx="8229600" cy="645195"/>
          </a:xfrm>
        </p:spPr>
        <p:txBody>
          <a:bodyPr/>
          <a:lstStyle/>
          <a:p>
            <a:pPr eaLnBrk="1" hangingPunct="1">
              <a:defRPr/>
            </a:pPr>
            <a:r>
              <a:rPr lang="ru-RU" sz="2600" dirty="0" smtClean="0">
                <a:solidFill>
                  <a:srgbClr val="002060"/>
                </a:solidFill>
              </a:rPr>
              <a:t>Состав годовой бухгалтерской отчетности</a:t>
            </a:r>
            <a:endParaRPr lang="ru-RU" sz="2600" dirty="0">
              <a:solidFill>
                <a:srgbClr val="002060"/>
              </a:solidFill>
            </a:endParaRPr>
          </a:p>
        </p:txBody>
      </p:sp>
      <p:sp>
        <p:nvSpPr>
          <p:cNvPr id="7" name="Содержимое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978559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16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Бухгалтерская отчетность за 2016 </a:t>
            </a:r>
            <a:r>
              <a:rPr lang="ru-RU" sz="16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год:</a:t>
            </a:r>
          </a:p>
          <a:p>
            <a:pPr>
              <a:spcBef>
                <a:spcPts val="0"/>
              </a:spcBef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бухгалтерский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баланс (форма по ОКУД 0710001);</a:t>
            </a:r>
          </a:p>
          <a:p>
            <a:pPr>
              <a:spcBef>
                <a:spcPts val="0"/>
              </a:spcBef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финансовых результатах (форма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ОКУД 0710002);</a:t>
            </a:r>
          </a:p>
          <a:p>
            <a:pPr>
              <a:spcBef>
                <a:spcPts val="0"/>
              </a:spcBef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изменениях капитала (форма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ОКУД 0710003);</a:t>
            </a:r>
          </a:p>
          <a:p>
            <a:pPr>
              <a:spcBef>
                <a:spcPts val="0"/>
              </a:spcBef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движении денежных средств (форма по ОКУД 0710004);</a:t>
            </a:r>
          </a:p>
          <a:p>
            <a:pPr>
              <a:spcBef>
                <a:spcPts val="0"/>
              </a:spcBef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пояснения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бухгалтерскому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балансу и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отчету о финансовых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результатах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(форма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ОКУД 0710005);</a:t>
            </a:r>
          </a:p>
          <a:p>
            <a:pPr>
              <a:spcBef>
                <a:spcPts val="0"/>
              </a:spcBef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целевом использовании средств (форма по ОКУД 0710006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0" indent="0">
              <a:spcBef>
                <a:spcPts val="0"/>
              </a:spcBef>
              <a:buNone/>
            </a:pPr>
            <a:endParaRPr lang="ru-RU" sz="1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6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Расшифровки к бухгалтерской отчетности за 2016 год:</a:t>
            </a:r>
          </a:p>
          <a:p>
            <a:pPr>
              <a:spcBef>
                <a:spcPts val="0"/>
              </a:spcBef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расшифровка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бухгалтерскому балансу;</a:t>
            </a:r>
          </a:p>
          <a:p>
            <a:pPr>
              <a:spcBef>
                <a:spcPts val="0"/>
              </a:spcBef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расшифровка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отчету о финансовых результатах;</a:t>
            </a:r>
          </a:p>
          <a:p>
            <a:pPr>
              <a:spcBef>
                <a:spcPts val="0"/>
              </a:spcBef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расшифровка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дебиторской задолженности;</a:t>
            </a:r>
          </a:p>
          <a:p>
            <a:pPr>
              <a:spcBef>
                <a:spcPts val="0"/>
              </a:spcBef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расшифровка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кредиторской задолженности;</a:t>
            </a:r>
          </a:p>
          <a:p>
            <a:pPr>
              <a:spcBef>
                <a:spcPts val="0"/>
              </a:spcBef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расшифровка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кредитов и займов;</a:t>
            </a:r>
          </a:p>
          <a:p>
            <a:pPr>
              <a:spcBef>
                <a:spcPts val="0"/>
              </a:spcBef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расшифровка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субсидий, получаемых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бюджетов Российской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Федерации;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ru-RU" sz="1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6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Справка о величине чистой прибыли предприятия за 2016 год;</a:t>
            </a:r>
          </a:p>
          <a:p>
            <a:pPr marL="0" indent="0">
              <a:spcBef>
                <a:spcPts val="0"/>
              </a:spcBef>
              <a:buNone/>
            </a:pPr>
            <a:endParaRPr lang="ru-RU" sz="1600" u="sng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6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Аудиторское заключение о годовой бухгалтерской отчетности за 2016 год.</a:t>
            </a:r>
            <a:endParaRPr lang="ru-RU" sz="1600" b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0F878F-6200-44F9-ACB0-C836FE9CFA68}" type="slidenum">
              <a:rPr lang="ru-RU" altLang="ru-RU" smtClean="0"/>
              <a:pPr>
                <a:defRPr/>
              </a:pPr>
              <a:t>5</a:t>
            </a:fld>
            <a:endParaRPr lang="ru-RU" alt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588225" y="1844824"/>
            <a:ext cx="23042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бухгалтерской отчетности должны быть заполнены в Системе формирования сводной отчетности ФАНО России 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(далее – программа Парус)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588225" y="4005064"/>
            <a:ext cx="2304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</a:t>
            </a:r>
            <a:r>
              <a:rPr lang="ru-RU" sz="1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заполняются и распечатываются </a:t>
            </a:r>
            <a:br>
              <a:rPr lang="ru-RU" sz="1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программы Парус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4211960" y="1988840"/>
            <a:ext cx="237626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5652120" y="4149080"/>
            <a:ext cx="93610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0592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Изображение 3" descr="2-01.jpg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77674" cy="688806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57623"/>
            <a:ext cx="8229600" cy="64519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600" dirty="0">
                <a:solidFill>
                  <a:srgbClr val="002060"/>
                </a:solidFill>
              </a:rPr>
              <a:t>Аудиторское заключение о годовой бухгалтерской отчетности </a:t>
            </a:r>
            <a:r>
              <a:rPr lang="ru-RU" sz="2600" dirty="0" smtClean="0">
                <a:solidFill>
                  <a:srgbClr val="002060"/>
                </a:solidFill>
              </a:rPr>
              <a:t>за </a:t>
            </a:r>
            <a:r>
              <a:rPr lang="ru-RU" sz="2600" dirty="0">
                <a:solidFill>
                  <a:srgbClr val="002060"/>
                </a:solidFill>
              </a:rPr>
              <a:t>2016 </a:t>
            </a:r>
            <a:r>
              <a:rPr lang="ru-RU" sz="2600" dirty="0" smtClean="0">
                <a:solidFill>
                  <a:srgbClr val="002060"/>
                </a:solidFill>
              </a:rPr>
              <a:t>год</a:t>
            </a:r>
            <a:endParaRPr lang="ru-RU" sz="2600" dirty="0">
              <a:solidFill>
                <a:srgbClr val="002060"/>
              </a:solidFill>
            </a:endParaRPr>
          </a:p>
        </p:txBody>
      </p:sp>
      <p:sp>
        <p:nvSpPr>
          <p:cNvPr id="7" name="Содержимое 2"/>
          <p:cNvSpPr>
            <a:spLocks noGrp="1"/>
          </p:cNvSpPr>
          <p:nvPr>
            <p:ph idx="1"/>
          </p:nvPr>
        </p:nvSpPr>
        <p:spPr>
          <a:xfrm>
            <a:off x="457200" y="2007984"/>
            <a:ext cx="8229600" cy="4978559"/>
          </a:xfrm>
        </p:spPr>
        <p:txBody>
          <a:bodyPr anchor="t">
            <a:noAutofit/>
          </a:bodyPr>
          <a:lstStyle/>
          <a:p>
            <a:pPr>
              <a:spcBef>
                <a:spcPts val="0"/>
              </a:spcBef>
            </a:pP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Аудиторское заключение о годовой бухгалтерской отчетности за 2016 год представляется предприятиями, подлежащими обязательному ежегодному аудиту по решению Росимущества, согласно утвержденному перечню, размещенному на официальном сайте Росимущества.</a:t>
            </a:r>
          </a:p>
          <a:p>
            <a:pPr marL="3319463" indent="0">
              <a:spcBef>
                <a:spcPts val="0"/>
              </a:spcBef>
              <a:buNone/>
            </a:pPr>
            <a:endParaRPr lang="ru-RU" sz="105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19463" indent="0">
              <a:spcBef>
                <a:spcPts val="0"/>
              </a:spcBef>
              <a:buNone/>
            </a:pPr>
            <a:r>
              <a:rPr lang="en-US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www.rosim.ru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en-US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агентстве –</a:t>
            </a:r>
            <a:r>
              <a:rPr lang="en-US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и руководство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Центральный аппарат –</a:t>
            </a:r>
            <a:r>
              <a:rPr lang="en-US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Управление организации оценки федерального имущества –</a:t>
            </a:r>
            <a:r>
              <a:rPr lang="en-US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Отдел организации аудиторских проверок</a:t>
            </a:r>
          </a:p>
          <a:p>
            <a:pPr>
              <a:spcBef>
                <a:spcPts val="0"/>
              </a:spcBef>
            </a:pPr>
            <a:endParaRPr lang="ru-RU" sz="105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Аудиторское 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 представляется одновременно 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годовой бухгалтерской отчетностью. </a:t>
            </a:r>
            <a:endParaRPr lang="ru-RU" sz="1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ru-RU" sz="1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аудиторского заключения бухгалтерская отчетность, подлежащая обязательному ежегодному аудиту, утверждаться не будет, 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отношении такого руководителя будет рассмотрен вопрос о применении дисциплинарного взыскания вплоть до увольнения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0F878F-6200-44F9-ACB0-C836FE9CFA68}" type="slidenum">
              <a:rPr lang="ru-RU" altLang="ru-RU" smtClean="0"/>
              <a:pPr>
                <a:defRPr/>
              </a:pPr>
              <a:t>6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15637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Изображение 3" descr="2-01.jpg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77674" cy="688806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57623"/>
            <a:ext cx="8229600" cy="645195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2600" dirty="0" smtClean="0">
                <a:solidFill>
                  <a:srgbClr val="002060"/>
                </a:solidFill>
              </a:rPr>
              <a:t>Не представлена </a:t>
            </a:r>
            <a:r>
              <a:rPr lang="ru-RU" sz="2600" u="sng" dirty="0" smtClean="0">
                <a:solidFill>
                  <a:srgbClr val="002060"/>
                </a:solidFill>
              </a:rPr>
              <a:t>годовая</a:t>
            </a:r>
            <a:r>
              <a:rPr lang="ru-RU" sz="2600" dirty="0" smtClean="0">
                <a:solidFill>
                  <a:srgbClr val="002060"/>
                </a:solidFill>
              </a:rPr>
              <a:t> бухгалтерская отчетность</a:t>
            </a:r>
            <a:br>
              <a:rPr lang="ru-RU" sz="2600" dirty="0" smtClean="0">
                <a:solidFill>
                  <a:srgbClr val="002060"/>
                </a:solidFill>
              </a:rPr>
            </a:br>
            <a:r>
              <a:rPr lang="ru-RU" sz="2600" dirty="0" smtClean="0">
                <a:solidFill>
                  <a:srgbClr val="002060"/>
                </a:solidFill>
              </a:rPr>
              <a:t>за 2015 год</a:t>
            </a:r>
            <a:endParaRPr lang="ru-RU" sz="2600" dirty="0">
              <a:solidFill>
                <a:srgbClr val="00206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047902"/>
              </p:ext>
            </p:extLst>
          </p:nvPr>
        </p:nvGraphicFramePr>
        <p:xfrm>
          <a:off x="457200" y="1975440"/>
          <a:ext cx="8219256" cy="469392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800560"/>
                <a:gridCol w="6550551"/>
                <a:gridCol w="868145"/>
              </a:tblGrid>
              <a:tr h="49872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Код ФГУП</a:t>
                      </a:r>
                      <a:endParaRPr lang="ru-RU" sz="1400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 ФГУП</a:t>
                      </a:r>
                      <a:endParaRPr lang="ru-RU" sz="1400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2015 год</a:t>
                      </a:r>
                      <a:endParaRPr lang="ru-RU" sz="1400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92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035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ФГУП Ремонтно-строительное управление Российской академии наук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92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070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ФГУП «</a:t>
                      </a:r>
                      <a:r>
                        <a:rPr lang="ru-RU" sz="140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Панинское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 Российской академии сельскохозяйственных наук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92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ФГУП «Нижняя Волга»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92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122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ФГУП «Красная Звезда» Российской академии сельскохозяйственных наук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92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127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ФГУП «</a:t>
                      </a:r>
                      <a:r>
                        <a:rPr lang="ru-RU" sz="140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Гикаловское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 Российской академии сельскохозяйственных наук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92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128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ФГУП «Аргунское» Российской академии сельскохозяйственных наук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872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136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ФГУП «Центральное» Российской академии сельскохозяйственных наук (Краснодарский край, с. </a:t>
                      </a:r>
                      <a:r>
                        <a:rPr lang="ru-RU" sz="140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Эсто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-Садок)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872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147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ФГУП «</a:t>
                      </a:r>
                      <a:r>
                        <a:rPr lang="ru-RU" sz="140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Тимирязевское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 ГНУ Ульяновского НИИ сельского хозяйства Российской академии сельскохозяйственных наук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1478">
                <a:tc>
                  <a:txBody>
                    <a:bodyPr/>
                    <a:lstStyle/>
                    <a:p>
                      <a:pPr algn="ctr"/>
                      <a:r>
                        <a:rPr lang="ru-RU" sz="140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184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научного обслуживания экспериментальное сельскохозяйственное предприятие «Наука» Государственного научного учреждения Всероссийский научно-исследовательский институт орошаемого овощеводства и бахчеводства Российской академии сельскохозяйственных наук 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0F878F-6200-44F9-ACB0-C836FE9CFA68}" type="slidenum">
              <a:rPr lang="ru-RU" altLang="ru-RU" smtClean="0"/>
              <a:pPr>
                <a:defRPr/>
              </a:pPr>
              <a:t>7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15637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Изображение 3" descr="2-01.jpg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77674" cy="688806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4037" y="980728"/>
            <a:ext cx="8229600" cy="645195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2600" dirty="0" smtClean="0">
                <a:solidFill>
                  <a:srgbClr val="002060"/>
                </a:solidFill>
              </a:rPr>
              <a:t>Не представлено </a:t>
            </a:r>
            <a:r>
              <a:rPr lang="ru-RU" sz="2600" u="sng" dirty="0" smtClean="0">
                <a:solidFill>
                  <a:srgbClr val="002060"/>
                </a:solidFill>
              </a:rPr>
              <a:t>аудиторское заключение </a:t>
            </a:r>
            <a:r>
              <a:rPr lang="ru-RU" sz="2600" dirty="0" smtClean="0">
                <a:solidFill>
                  <a:srgbClr val="002060"/>
                </a:solidFill>
              </a:rPr>
              <a:t/>
            </a:r>
            <a:br>
              <a:rPr lang="ru-RU" sz="2600" dirty="0" smtClean="0">
                <a:solidFill>
                  <a:srgbClr val="002060"/>
                </a:solidFill>
              </a:rPr>
            </a:br>
            <a:r>
              <a:rPr lang="ru-RU" sz="2600" dirty="0" smtClean="0">
                <a:solidFill>
                  <a:srgbClr val="002060"/>
                </a:solidFill>
              </a:rPr>
              <a:t>о годовой бухгалтерской отчетности за 2015 год</a:t>
            </a:r>
            <a:endParaRPr lang="ru-RU" sz="2600" dirty="0">
              <a:solidFill>
                <a:srgbClr val="00206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7253263"/>
              </p:ext>
            </p:extLst>
          </p:nvPr>
        </p:nvGraphicFramePr>
        <p:xfrm>
          <a:off x="474037" y="1753984"/>
          <a:ext cx="8229600" cy="5203408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14400"/>
                <a:gridCol w="2228800"/>
                <a:gridCol w="507504"/>
                <a:gridCol w="2235696"/>
                <a:gridCol w="500608"/>
                <a:gridCol w="224259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</a:rPr>
                        <a:t>Код ФГУП</a:t>
                      </a:r>
                      <a:endParaRPr lang="ru-RU" sz="11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</a:rPr>
                        <a:t>Наименование</a:t>
                      </a:r>
                      <a:r>
                        <a:rPr lang="ru-RU" sz="1100" baseline="0" dirty="0" smtClean="0">
                          <a:solidFill>
                            <a:srgbClr val="002060"/>
                          </a:solidFill>
                        </a:rPr>
                        <a:t> ФГУП</a:t>
                      </a:r>
                      <a:endParaRPr lang="ru-RU" sz="11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1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solidFill>
                            <a:srgbClr val="002060"/>
                          </a:solidFill>
                        </a:rPr>
                        <a:t>Код ФГУП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1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rgbClr val="002060"/>
                          </a:solidFill>
                        </a:rPr>
                        <a:t>Наименование</a:t>
                      </a:r>
                      <a:r>
                        <a:rPr lang="ru-RU" sz="1100" baseline="0" dirty="0" smtClean="0">
                          <a:solidFill>
                            <a:srgbClr val="002060"/>
                          </a:solidFill>
                        </a:rPr>
                        <a:t> ФГУП</a:t>
                      </a:r>
                      <a:endParaRPr lang="ru-RU" sz="1100" dirty="0" smtClean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1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solidFill>
                            <a:srgbClr val="002060"/>
                          </a:solidFill>
                        </a:rPr>
                        <a:t>Код ФГУП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1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rgbClr val="002060"/>
                          </a:solidFill>
                        </a:rPr>
                        <a:t>Наименование</a:t>
                      </a:r>
                      <a:r>
                        <a:rPr lang="ru-RU" sz="1100" baseline="0" dirty="0" smtClean="0">
                          <a:solidFill>
                            <a:srgbClr val="002060"/>
                          </a:solidFill>
                        </a:rPr>
                        <a:t> ФГУП</a:t>
                      </a:r>
                      <a:endParaRPr lang="ru-RU" sz="1100" dirty="0" smtClean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360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3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ФГУП ГИПРОНИИ РАН</a:t>
                      </a:r>
                      <a:endParaRPr lang="ru-RU" sz="13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RU" sz="13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ФГУП «Автобаза ДВО РАН»</a:t>
                      </a:r>
                      <a:endParaRPr lang="ru-RU" sz="13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</a:t>
                      </a:r>
                      <a:endParaRPr lang="ru-RU" sz="13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ФГУП «Волна революции»</a:t>
                      </a:r>
                      <a:endParaRPr lang="ru-RU" sz="13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3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ФГУП ОКБ ОТ РАН</a:t>
                      </a:r>
                      <a:endParaRPr lang="ru-RU" sz="13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ru-RU" sz="13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ФГУП «Автобаза </a:t>
                      </a:r>
                      <a:r>
                        <a:rPr lang="ru-RU" sz="130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</a:t>
                      </a:r>
                      <a:r>
                        <a:rPr lang="ru-RU" sz="13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РАН»</a:t>
                      </a:r>
                      <a:endParaRPr lang="ru-RU" sz="13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</a:t>
                      </a:r>
                      <a:endParaRPr lang="ru-RU" sz="13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ФГУП «Знамя Октября»</a:t>
                      </a:r>
                      <a:endParaRPr lang="ru-RU" sz="13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3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ФГУП «</a:t>
                      </a:r>
                      <a:r>
                        <a:rPr lang="ru-RU" sz="130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СПбО</a:t>
                      </a:r>
                      <a:r>
                        <a:rPr lang="ru-RU" sz="13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ГИПРОНИИ»</a:t>
                      </a:r>
                      <a:endParaRPr lang="ru-RU" sz="13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3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ФГУП «Издательство </a:t>
                      </a:r>
                      <a:r>
                        <a:rPr lang="ru-RU" sz="130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Дальнаука</a:t>
                      </a:r>
                      <a:r>
                        <a:rPr lang="ru-RU" sz="13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3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</a:t>
                      </a:r>
                      <a:endParaRPr lang="ru-RU" sz="13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ФГУП имени </a:t>
                      </a:r>
                      <a:r>
                        <a:rPr lang="ru-RU" sz="130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А.Л.Мазлумова</a:t>
                      </a:r>
                      <a:endParaRPr lang="ru-RU" sz="13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880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3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ФГУП «Опытный завод»</a:t>
                      </a:r>
                      <a:endParaRPr lang="ru-RU" sz="13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ru-RU" sz="13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ФГУП «ГК Наука»</a:t>
                      </a:r>
                      <a:endParaRPr lang="ru-RU" sz="13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lang="ru-RU" sz="13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ФГУП «</a:t>
                      </a:r>
                      <a:r>
                        <a:rPr lang="ru-RU" sz="130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Панинское</a:t>
                      </a:r>
                      <a:r>
                        <a:rPr lang="ru-RU" sz="13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3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3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ФГУП «Пансионат с лечением «Пущино»</a:t>
                      </a:r>
                      <a:endParaRPr lang="ru-RU" sz="13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ru-RU" sz="13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ФГУП РСУ РАН</a:t>
                      </a:r>
                      <a:endParaRPr lang="ru-RU" sz="13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</a:t>
                      </a:r>
                      <a:endParaRPr lang="ru-RU" sz="13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ФГУП </a:t>
                      </a:r>
                      <a:r>
                        <a:rPr lang="ru-RU" sz="130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Льговская</a:t>
                      </a:r>
                      <a:r>
                        <a:rPr lang="ru-RU" sz="13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ОСС</a:t>
                      </a:r>
                      <a:endParaRPr lang="ru-RU" sz="13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408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13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ЖЭУ ПНЦ РАН</a:t>
                      </a:r>
                      <a:endParaRPr lang="ru-RU" sz="13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13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ФГУП «УСИЖЗ»</a:t>
                      </a:r>
                      <a:endParaRPr lang="ru-RU" sz="13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</a:t>
                      </a:r>
                      <a:endParaRPr lang="ru-RU" sz="13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ФГУП «Новосильское»</a:t>
                      </a:r>
                      <a:endParaRPr lang="ru-RU" sz="13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3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ФГУП «Котельная с тепловыми сетями»</a:t>
                      </a:r>
                      <a:endParaRPr lang="ru-RU" sz="13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  <a:endParaRPr lang="ru-RU" sz="13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ФГУП «</a:t>
                      </a:r>
                      <a:r>
                        <a:rPr lang="ru-RU" sz="130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АкадемСервис</a:t>
                      </a:r>
                      <a:r>
                        <a:rPr lang="ru-RU" sz="13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3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</a:t>
                      </a:r>
                      <a:endParaRPr lang="ru-RU" sz="13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ФГУП «Холмогорское»</a:t>
                      </a:r>
                      <a:endParaRPr lang="ru-RU" sz="13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13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ФГУП «ЖКХ ИНЦ СО РАН»</a:t>
                      </a:r>
                      <a:endParaRPr lang="ru-RU" sz="13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</a:t>
                      </a:r>
                      <a:endParaRPr lang="ru-RU" sz="13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ФГУП «</a:t>
                      </a:r>
                      <a:r>
                        <a:rPr lang="ru-RU" sz="130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Молмаш</a:t>
                      </a:r>
                      <a:r>
                        <a:rPr lang="ru-RU" sz="13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3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</a:t>
                      </a:r>
                      <a:endParaRPr lang="ru-RU" sz="13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ФГУП «Архангельское»</a:t>
                      </a:r>
                      <a:endParaRPr lang="ru-RU" sz="13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13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ФГУП «ЖКХ КНЦ СО РАН»</a:t>
                      </a:r>
                      <a:endParaRPr lang="ru-RU" sz="13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</a:t>
                      </a:r>
                      <a:endParaRPr lang="ru-RU" sz="13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ФГУП МСС</a:t>
                      </a:r>
                      <a:endParaRPr lang="ru-RU" sz="13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</a:t>
                      </a:r>
                      <a:endParaRPr lang="ru-RU" sz="13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ФГУП «Центральное»</a:t>
                      </a:r>
                      <a:endParaRPr lang="ru-RU" sz="13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3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ФГУП «ЖКХ ТНЦ СО РАН»</a:t>
                      </a:r>
                      <a:endParaRPr lang="ru-RU" sz="13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</a:t>
                      </a:r>
                      <a:endParaRPr lang="ru-RU" sz="13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ФГУП ППЗ «</a:t>
                      </a:r>
                      <a:r>
                        <a:rPr lang="ru-RU" sz="130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Кучинский</a:t>
                      </a:r>
                      <a:r>
                        <a:rPr lang="ru-RU" sz="13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3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</a:t>
                      </a:r>
                      <a:endParaRPr lang="ru-RU" sz="13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ФГУП «Волгоградское»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528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13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ФГУП «ККП ТНЦ СО РАН»</a:t>
                      </a:r>
                      <a:endParaRPr lang="ru-RU" sz="13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</a:t>
                      </a:r>
                      <a:endParaRPr lang="ru-RU" sz="13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ФГУП «Боевик»</a:t>
                      </a:r>
                      <a:endParaRPr lang="ru-RU" sz="13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002060"/>
                          </a:solidFill>
                        </a:rPr>
                        <a:t>Продолжение таблицы на стр. 9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gridSpan="6">
                  <a:txBody>
                    <a:bodyPr/>
                    <a:lstStyle/>
                    <a:p>
                      <a:pPr algn="r">
                        <a:tabLst>
                          <a:tab pos="7710488" algn="l"/>
                        </a:tabLst>
                      </a:pPr>
                      <a:r>
                        <a:rPr lang="ru-RU" sz="1200" baseline="0" dirty="0" smtClean="0">
                          <a:solidFill>
                            <a:srgbClr val="002060"/>
                          </a:solidFill>
                        </a:rPr>
                        <a:t>.</a:t>
                      </a:r>
                      <a:endParaRPr lang="ru-RU" sz="12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0F878F-6200-44F9-ACB0-C836FE9CFA68}" type="slidenum">
              <a:rPr lang="ru-RU" altLang="ru-RU" smtClean="0"/>
              <a:pPr>
                <a:defRPr/>
              </a:pPr>
              <a:t>8</a:t>
            </a:fld>
            <a:r>
              <a:rPr lang="ru-RU" altLang="ru-RU" dirty="0" smtClean="0"/>
              <a:t>   </a:t>
            </a: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15637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Изображение 3" descr="2-01.jpg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" y="0"/>
            <a:ext cx="9177674" cy="688806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4037" y="980728"/>
            <a:ext cx="8229600" cy="645195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2600" dirty="0" smtClean="0">
                <a:solidFill>
                  <a:srgbClr val="002060"/>
                </a:solidFill>
              </a:rPr>
              <a:t>Не представлено </a:t>
            </a:r>
            <a:r>
              <a:rPr lang="ru-RU" sz="2600" u="sng" dirty="0" smtClean="0">
                <a:solidFill>
                  <a:srgbClr val="002060"/>
                </a:solidFill>
              </a:rPr>
              <a:t>аудиторское заключение </a:t>
            </a:r>
            <a:r>
              <a:rPr lang="ru-RU" sz="2600" dirty="0" smtClean="0">
                <a:solidFill>
                  <a:srgbClr val="002060"/>
                </a:solidFill>
              </a:rPr>
              <a:t/>
            </a:r>
            <a:br>
              <a:rPr lang="ru-RU" sz="2600" dirty="0" smtClean="0">
                <a:solidFill>
                  <a:srgbClr val="002060"/>
                </a:solidFill>
              </a:rPr>
            </a:br>
            <a:r>
              <a:rPr lang="ru-RU" sz="2600" dirty="0" smtClean="0">
                <a:solidFill>
                  <a:srgbClr val="002060"/>
                </a:solidFill>
              </a:rPr>
              <a:t>о годовой бухгалтерской отчетности за 2015 год</a:t>
            </a:r>
            <a:endParaRPr lang="ru-RU" sz="2600" dirty="0">
              <a:solidFill>
                <a:srgbClr val="00206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0096551"/>
              </p:ext>
            </p:extLst>
          </p:nvPr>
        </p:nvGraphicFramePr>
        <p:xfrm>
          <a:off x="474037" y="1772816"/>
          <a:ext cx="8229600" cy="4517856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14400"/>
                <a:gridCol w="2228800"/>
                <a:gridCol w="507504"/>
                <a:gridCol w="2235696"/>
                <a:gridCol w="500608"/>
                <a:gridCol w="2242592"/>
              </a:tblGrid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</a:rPr>
                        <a:t>Код ФГУП</a:t>
                      </a:r>
                      <a:endParaRPr lang="ru-RU" sz="11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</a:rPr>
                        <a:t>Наименование</a:t>
                      </a:r>
                      <a:r>
                        <a:rPr lang="ru-RU" sz="1100" baseline="0" dirty="0" smtClean="0">
                          <a:solidFill>
                            <a:srgbClr val="002060"/>
                          </a:solidFill>
                        </a:rPr>
                        <a:t> ФГУП</a:t>
                      </a:r>
                      <a:endParaRPr lang="ru-RU" sz="11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1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solidFill>
                            <a:srgbClr val="002060"/>
                          </a:solidFill>
                        </a:rPr>
                        <a:t>Код ФГУП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1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rgbClr val="002060"/>
                          </a:solidFill>
                        </a:rPr>
                        <a:t>Наименование</a:t>
                      </a:r>
                      <a:r>
                        <a:rPr lang="ru-RU" sz="1100" baseline="0" dirty="0" smtClean="0">
                          <a:solidFill>
                            <a:srgbClr val="002060"/>
                          </a:solidFill>
                        </a:rPr>
                        <a:t> ФГУП</a:t>
                      </a:r>
                      <a:endParaRPr lang="ru-RU" sz="1100" dirty="0" smtClean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1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solidFill>
                            <a:srgbClr val="002060"/>
                          </a:solidFill>
                        </a:rPr>
                        <a:t>Код ФГУП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1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rgbClr val="002060"/>
                          </a:solidFill>
                        </a:rPr>
                        <a:t>Наименование</a:t>
                      </a:r>
                      <a:r>
                        <a:rPr lang="ru-RU" sz="1100" baseline="0" dirty="0" smtClean="0">
                          <a:solidFill>
                            <a:srgbClr val="002060"/>
                          </a:solidFill>
                        </a:rPr>
                        <a:t> ФГУП</a:t>
                      </a:r>
                      <a:endParaRPr lang="ru-RU" sz="1100" dirty="0" smtClean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</a:t>
                      </a:r>
                      <a:endParaRPr lang="ru-RU" sz="1200" b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ФГУП «Нижняя Волга»</a:t>
                      </a:r>
                      <a:endParaRPr lang="ru-RU" sz="1200" b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133</a:t>
                      </a:r>
                      <a:endParaRPr lang="ru-RU" sz="1200" b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ФГУП «</a:t>
                      </a:r>
                      <a:r>
                        <a:rPr lang="ru-RU" sz="1200" b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Ершовское</a:t>
                      </a:r>
                      <a:r>
                        <a:rPr lang="ru-RU" sz="1200" b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200" b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159</a:t>
                      </a:r>
                      <a:endParaRPr lang="ru-RU" sz="1200" b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ФГУП «Барнаульское»</a:t>
                      </a:r>
                      <a:endParaRPr lang="ru-RU" sz="1200" b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ФГУП «</a:t>
                      </a:r>
                      <a:r>
                        <a:rPr lang="ru-RU" sz="120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Харада</a:t>
                      </a:r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134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ФГУП «Красногорское»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163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ФГУП «Минусинское»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ФГУП «Красноармейское»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136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ФГУП «Центральное»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167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ФГУП «Горно-Алтайское»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117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ФГУП «</a:t>
                      </a:r>
                      <a:r>
                        <a:rPr lang="ru-RU" sz="120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Незлобненская</a:t>
                      </a:r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СТС»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137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ФГУП «Заречное»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169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ФГУП «Черногорское»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ФГУП «</a:t>
                      </a:r>
                      <a:r>
                        <a:rPr lang="ru-RU" sz="120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Цадаса</a:t>
                      </a:r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141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ФГУП «Уфимское»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172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ФГУП «</a:t>
                      </a:r>
                      <a:r>
                        <a:rPr lang="ru-RU" sz="120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Бакчарское</a:t>
                      </a:r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122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ФГУП «Красная Звезда»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142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ФГУП «1 Мая»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173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ФГУП «</a:t>
                      </a:r>
                      <a:r>
                        <a:rPr lang="ru-RU" sz="120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Ононское</a:t>
                      </a:r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123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ФГУП «</a:t>
                      </a:r>
                      <a:r>
                        <a:rPr lang="ru-RU" sz="120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Ольгинское</a:t>
                      </a:r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146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ФГУП «</a:t>
                      </a:r>
                      <a:r>
                        <a:rPr lang="ru-RU" sz="120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Камаевское</a:t>
                      </a:r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175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ФГУП «Ючюгейское»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124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ФГУП «Опытное»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147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ОНО «ОПХ ТИМИРЯЗЕВСКОЕ» ГНУ УНИИСХ РАСХН</a:t>
                      </a:r>
                      <a:endParaRPr lang="ru-RU" sz="11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178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ФГУП «Сосновское»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36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126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ФГУП ККЗ «</a:t>
                      </a:r>
                      <a:r>
                        <a:rPr lang="ru-RU" sz="120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Вайнах</a:t>
                      </a:r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148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ФГУП «</a:t>
                      </a:r>
                      <a:r>
                        <a:rPr lang="ru-RU" sz="120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Новоникулинское</a:t>
                      </a:r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182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ФГУП «Казанское»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127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ФГУП «</a:t>
                      </a:r>
                      <a:r>
                        <a:rPr lang="ru-RU" sz="120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Гикаловское</a:t>
                      </a:r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ФГУП «Южное»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183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ФГУП КБО РАН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128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ФГУП «Аргунское»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151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ФГУП «</a:t>
                      </a:r>
                      <a:r>
                        <a:rPr lang="ru-RU" sz="120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Макушинское</a:t>
                      </a:r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184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ОНО ЭСП «НАУКА»ВНИИОБ</a:t>
                      </a:r>
                    </a:p>
                    <a:p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РОССЕЛЬХОЗАКАДЕМИИ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gridSpan="6"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не</a:t>
                      </a:r>
                      <a:r>
                        <a:rPr lang="ru-RU" sz="16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u="none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представили </a:t>
                      </a:r>
                      <a:r>
                        <a:rPr lang="ru-RU" sz="1600" u="none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аудиторское заключение 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 годовой бухгалтерской отчетности </a:t>
                      </a:r>
                    </a:p>
                    <a:p>
                      <a:pPr algn="l"/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2015 год </a:t>
                      </a: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 предприятий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0F878F-6200-44F9-ACB0-C836FE9CFA68}" type="slidenum">
              <a:rPr lang="ru-RU" altLang="ru-RU" smtClean="0"/>
              <a:pPr>
                <a:defRPr/>
              </a:pPr>
              <a:t>9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18469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ФАНО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ФАНО</Template>
  <TotalTime>5363</TotalTime>
  <Words>2199</Words>
  <Application>Microsoft Office PowerPoint</Application>
  <PresentationFormat>Экран (4:3)</PresentationFormat>
  <Paragraphs>613</Paragraphs>
  <Slides>24</Slides>
  <Notes>24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24</vt:i4>
      </vt:variant>
    </vt:vector>
  </HeadingPairs>
  <TitlesOfParts>
    <vt:vector size="27" baseType="lpstr">
      <vt:lpstr>ФАНО</vt:lpstr>
      <vt:lpstr>1_Тема Office</vt:lpstr>
      <vt:lpstr>3_Тема Office</vt:lpstr>
      <vt:lpstr>Презентация PowerPoint</vt:lpstr>
      <vt:lpstr>Презентация PowerPoint</vt:lpstr>
      <vt:lpstr>Представление бухгалтерской отчетности</vt:lpstr>
      <vt:lpstr>Сроки представления бухгалтерской отчетности  в ФАНО России</vt:lpstr>
      <vt:lpstr>Состав годовой бухгалтерской отчетности</vt:lpstr>
      <vt:lpstr>Аудиторское заключение о годовой бухгалтерской отчетности за 2016 год</vt:lpstr>
      <vt:lpstr>Не представлена годовая бухгалтерская отчетность за 2015 год</vt:lpstr>
      <vt:lpstr>Не представлено аудиторское заключение  о годовой бухгалтерской отчетности за 2015 год</vt:lpstr>
      <vt:lpstr>Не представлено аудиторское заключение  о годовой бухгалтерской отчетности за 2015 год</vt:lpstr>
      <vt:lpstr>Перечисление части чистой прибыли  в федеральный бюджет</vt:lpstr>
      <vt:lpstr>Перечисление части чистой прибыли  в федеральный бюджет</vt:lpstr>
      <vt:lpstr>Часть чистой прибыли предприятий, подлежащая перечислению в федеральный бюджет, тыс. руб.</vt:lpstr>
      <vt:lpstr>Задолженность по перечислению в федеральный бюджет части чистой прибыли за 2014-2015 годы, руб.</vt:lpstr>
      <vt:lpstr>Задолженность по перечислению в федеральный бюджет части чистой прибыли за 2014-2015 годы, руб.</vt:lpstr>
      <vt:lpstr>Задолженность по перечислению в федеральный бюджет части чистой прибыли за 2014-2015 годы, руб.</vt:lpstr>
      <vt:lpstr>Задолженность по перечислению в федеральный бюджет части чистой прибыли за 2014-2015 годы, руб.</vt:lpstr>
      <vt:lpstr>Реорганизация в форме преобразования</vt:lpstr>
      <vt:lpstr>Основные правовые акты при преобразовании</vt:lpstr>
      <vt:lpstr>Федеральный закон № 402-ФЗ, ст.7</vt:lpstr>
      <vt:lpstr>Презентация PowerPoint</vt:lpstr>
      <vt:lpstr>При преобразовании в федеральное государственное бюджетное учреждение необходимо перейти на План счетов бухгалтерского учета для государственных (муниципальных) бюджетных и автономных учреждений:</vt:lpstr>
      <vt:lpstr>Таблица соответствия Плана счетов № 174н  Плану счетов № 94н</vt:lpstr>
      <vt:lpstr>Представление последней отчетности ФГУП  при реорганизации</vt:lpstr>
      <vt:lpstr>Презентация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Концепция информатизации 2014</dc:title>
  <dc:creator>mmh</dc:creator>
  <cp:lastModifiedBy>Булышева Дарья Игоревна</cp:lastModifiedBy>
  <cp:revision>408</cp:revision>
  <cp:lastPrinted>2017-03-06T14:27:06Z</cp:lastPrinted>
  <dcterms:created xsi:type="dcterms:W3CDTF">2014-04-16T15:45:41Z</dcterms:created>
  <dcterms:modified xsi:type="dcterms:W3CDTF">2017-03-14T10:33:47Z</dcterms:modified>
</cp:coreProperties>
</file>