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61" r:id="rId5"/>
    <p:sldId id="267" r:id="rId6"/>
    <p:sldId id="277" r:id="rId7"/>
    <p:sldId id="266" r:id="rId8"/>
    <p:sldId id="268" r:id="rId9"/>
    <p:sldId id="269" r:id="rId10"/>
    <p:sldId id="279" r:id="rId11"/>
    <p:sldId id="278" r:id="rId12"/>
    <p:sldId id="280" r:id="rId13"/>
    <p:sldId id="281" r:id="rId14"/>
    <p:sldId id="270" r:id="rId15"/>
    <p:sldId id="271" r:id="rId16"/>
    <p:sldId id="282" r:id="rId17"/>
    <p:sldId id="272" r:id="rId18"/>
    <p:sldId id="273" r:id="rId19"/>
    <p:sldId id="283" r:id="rId20"/>
    <p:sldId id="274" r:id="rId21"/>
    <p:sldId id="275" r:id="rId22"/>
    <p:sldId id="284" r:id="rId23"/>
    <p:sldId id="276" r:id="rId24"/>
    <p:sldId id="256" r:id="rId25"/>
  </p:sldIdLst>
  <p:sldSz cx="10688638" cy="7562850"/>
  <p:notesSz cx="6858000" cy="9144000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428" y="-6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3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3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2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4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4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D7A1-699F-4644-BE93-11E0B92541DA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8FF7-3BD9-F545-B4F2-270D42A03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5" y="-1"/>
            <a:ext cx="10728000" cy="766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4950" y="4459248"/>
            <a:ext cx="769715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  <a:t>ОРГАНИЗАЦИЯ И КОНТРОЛЬ ДЕЯТЕЛЬНОСТИ </a:t>
            </a:r>
            <a:b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  <a:t>В СФЕРЕ ЗАКУПОК ТОВАРОВ, РАБОТ, УСЛУГ </a:t>
            </a:r>
            <a:endParaRPr lang="ru-RU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9525" y="6913184"/>
            <a:ext cx="247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 smtClean="0">
                <a:solidFill>
                  <a:srgbClr val="FFFFFF"/>
                </a:solidFill>
                <a:latin typeface="Arial"/>
                <a:cs typeface="Arial"/>
              </a:rPr>
              <a:t>Москва, 2017</a:t>
            </a:r>
            <a:endParaRPr lang="ru-RU" sz="1400" spc="3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743" y="6482297"/>
            <a:ext cx="4688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FFFFFF"/>
                </a:solidFill>
                <a:latin typeface="Arial"/>
                <a:cs typeface="Arial"/>
              </a:rPr>
              <a:t>М.А. Говорушко </a:t>
            </a:r>
          </a:p>
          <a:p>
            <a:r>
              <a:rPr lang="ru-RU" sz="1400" i="1" dirty="0" smtClean="0">
                <a:solidFill>
                  <a:srgbClr val="FFFFFF"/>
                </a:solidFill>
                <a:latin typeface="Arial"/>
                <a:cs typeface="Arial"/>
              </a:rPr>
              <a:t>заместитель </a:t>
            </a:r>
            <a:r>
              <a:rPr lang="ru-RU" sz="1400" i="1" dirty="0">
                <a:solidFill>
                  <a:srgbClr val="FFFFFF"/>
                </a:solidFill>
                <a:latin typeface="Arial"/>
                <a:cs typeface="Arial"/>
              </a:rPr>
              <a:t>начальника</a:t>
            </a:r>
          </a:p>
          <a:p>
            <a:r>
              <a:rPr lang="ru-RU" sz="1400" i="1" dirty="0">
                <a:solidFill>
                  <a:srgbClr val="FFFFFF"/>
                </a:solidFill>
                <a:latin typeface="Arial"/>
                <a:cs typeface="Arial"/>
              </a:rPr>
              <a:t>Контрольно-ревизионного </a:t>
            </a:r>
            <a:r>
              <a:rPr lang="ru-RU" sz="1400" i="1" dirty="0" smtClean="0">
                <a:solidFill>
                  <a:srgbClr val="FFFFFF"/>
                </a:solidFill>
                <a:latin typeface="Arial"/>
                <a:cs typeface="Arial"/>
              </a:rPr>
              <a:t>управления</a:t>
            </a:r>
          </a:p>
          <a:p>
            <a:endParaRPr lang="ru-RU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0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5910" y="1363640"/>
            <a:ext cx="9547121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/>
                <a:cs typeface="Arial"/>
              </a:rPr>
              <a:t>ТИПОВЫЕ НАРУШЕНИЯ </a:t>
            </a:r>
            <a:br>
              <a:rPr lang="ru-RU" sz="2800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C00000"/>
                </a:solidFill>
                <a:latin typeface="Arial"/>
                <a:cs typeface="Arial"/>
              </a:rPr>
              <a:t>НА СТАДИИ ПРОЦЕДУРЫ ЗАКУПКИ</a:t>
            </a: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(продолжение)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endParaRPr lang="ru-RU" sz="105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Применение не установленных законодательством критериев оценки заявок участников закупки, величины их значимости и порядок оценки заявок участников закупки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(1 % от НМЦК, но не менее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и не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более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000 руб.)</a:t>
            </a:r>
          </a:p>
          <a:p>
            <a:pPr marL="457200" indent="-457200">
              <a:buFontTx/>
              <a:buChar char="-"/>
            </a:pPr>
            <a:endParaRPr lang="ru-RU" sz="1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Допуск (отклонение, отстранение) участника закупки с нарушением требований и условий, установленных в извещении и документации о закупке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(1 % от НМЦК, но не менее 5 000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не более 30 000 руб.)</a:t>
            </a:r>
          </a:p>
          <a:p>
            <a:pPr marL="457200" indent="-457200">
              <a:buFontTx/>
              <a:buChar char="-"/>
            </a:pPr>
            <a:endParaRPr lang="ru-RU" sz="1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Протоколы не размещены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(50 000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 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в ЕИС или размещены с нарушением сроков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(н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 более чем на 2 раб. дня - 5 000 руб. более чем на 2 раб. дня - 30 000 руб.)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02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7" y="2034391"/>
            <a:ext cx="10236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АДМИНИСТРАТИВНАЯ ОТВЕТСТВЕННОСТЬ ПРИ ОСУЩЕСТВЛЕНИИ ЗАКУПКИ</a:t>
            </a:r>
            <a:endParaRPr lang="ru-RU" sz="280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ответственность за нарушение 44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50"/>
            <a:ext cx="2698273" cy="20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09052"/>
              </p:ext>
            </p:extLst>
          </p:nvPr>
        </p:nvGraphicFramePr>
        <p:xfrm>
          <a:off x="155577" y="3040768"/>
          <a:ext cx="102361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3"/>
                <a:gridCol w="6945298"/>
                <a:gridCol w="2112977"/>
              </a:tblGrid>
              <a:tr h="5968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Статья</a:t>
                      </a:r>
                    </a:p>
                    <a:p>
                      <a:pPr algn="ctr"/>
                      <a:r>
                        <a:rPr lang="ru-RU" sz="1800" dirty="0" smtClean="0"/>
                        <a:t>КоАП РФ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административного правонарушения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штрафа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ч.3 ст.7.30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Неразмещение в ЕИС информации и документов, размещение которых предусмотрено в соответствии с законодательством о контрактной системе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ч.4.1 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Включение в описание объекта закупки требований и указаний в отношении товарных знаков, знаков обслуживания, фирменных наименований, патентов, полезных моделей,</a:t>
                      </a:r>
                      <a:r>
                        <a:rPr lang="ru-RU" sz="1200" kern="1200" baseline="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промышленных образцов, наименования места происхождения товара или наименования производителя, требований к товарам, информации, работам, услугам при условии, если такие требования влекут за собой ограничение количества участников закупки, за исключением случаев, предусмотренных законодательством о контрактной системе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1 % от НМЦК (не менее</a:t>
                      </a:r>
                    </a:p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10 000 руб. не более </a:t>
                      </a:r>
                      <a:b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ч.1.5</a:t>
                      </a:r>
                      <a:r>
                        <a:rPr lang="ru-RU" sz="1200" kern="1200" baseline="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Размещение в ЕИС извещения или направление приглашения принять участие в определении поставщика (подрядчика, исполнителя) в случае, если информация о такой закупке не включена в план-график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30 000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ч.1.6</a:t>
                      </a:r>
                      <a:r>
                        <a:rPr lang="ru-RU" sz="1200" kern="1200" baseline="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Размещение в ЕИС извещения или направление приглашения принять участие в определении поставщика (подрядчика, исполнителя) ранее 10 календарных дней со дня внесения изменений в план-график в отношении такой закупки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30 000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ч.1.2, 1.3 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сроков размещения в ЕИС информации и документов, размещение которых предусмотрено законодательством о контрактной при проведении запроса котировок, запроса предложений, осуществлении закупки у единственного поставщика (подрядчика, исполнителя)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 более чем на 1 день – </a:t>
                      </a:r>
                      <a:b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3 000 руб.</a:t>
                      </a:r>
                    </a:p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более чем на 1 день – </a:t>
                      </a:r>
                      <a:b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15 000 руб.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8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7" y="2024866"/>
            <a:ext cx="10236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АДМИНИСТРАТИВНАЯ ОТВЕТСТВЕННОСТЬ ПРИ ОСУЩЕСТВЛЕНИИ ЗАКУПКИ (продолжение)</a:t>
            </a:r>
            <a:endParaRPr lang="ru-RU" sz="280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ответственность за нарушение 44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50"/>
            <a:ext cx="2698273" cy="20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67638"/>
              </p:ext>
            </p:extLst>
          </p:nvPr>
        </p:nvGraphicFramePr>
        <p:xfrm>
          <a:off x="155577" y="3060739"/>
          <a:ext cx="1023619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3"/>
                <a:gridCol w="6945298"/>
                <a:gridCol w="2112977"/>
              </a:tblGrid>
              <a:tr h="5968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Статья</a:t>
                      </a:r>
                    </a:p>
                    <a:p>
                      <a:pPr algn="ctr"/>
                      <a:r>
                        <a:rPr lang="ru-RU" sz="1800" dirty="0" smtClean="0"/>
                        <a:t>КоАП РФ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административного правонарушения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штрафа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1, 1.1</a:t>
                      </a:r>
                      <a:b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ст. 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сроков размещения в ЕИС информации и документов, размещение которых предусмотрено законодательством о контрактной системе при проведении конкурса, аукциона, за исключением случаев, предусмотренных частями 1.2 и 1.3 статьи 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 более чем на два рабочих дня - 5 000 руб.</a:t>
                      </a: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более чем на два рабочих дня - 30 000 руб.</a:t>
                      </a: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ч.2 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Отклонение заявки на участие в конкурсе, отказ в допуске к участию в аукционе, признание заявки на участие в закупке товара, работы или услуги не соответствующей требованиям конкурсной документации, документации об аукционе, отстранение участника закупки от участия в конкурсе, аукционе по основаниям, не предусмотренным законодательством о контрактной системе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1 % от НМЦК (не менее</a:t>
                      </a:r>
                    </a:p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5 000 руб. не более 30 000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Признание заявки на участие в конкурсе надлежащей, соответствующей требованиям конкурсной документации, признание заявки на участие в аукционе надлежащей, соответствующей требованиям документации об аукционе, в случае, если участнику, подавшему такую заявку, должно быть отказано в допуске к участию в закупке в соответствии с требованиями законодательства о контрактной системе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порядка вскрытия конвертов с заявками на участие в конкурсе, закрытом аукционе и (или) открытия доступа к таким заявкам, поданным в форме электронных документов, нарушение порядка рассмотрения и оценки таких заявок, окончательных предложений участников закупки, установленного конкурсной документацией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7" y="2262991"/>
            <a:ext cx="10236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АДМИНИСТРАТИВНАЯ ОТВЕТСТВЕННОСТЬ ПРИ ОСУЩЕСТВЛЕНИИ ЗАКУПКИ (продолжение)</a:t>
            </a:r>
            <a:endParaRPr lang="ru-RU" sz="280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ответственность за нарушение 44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50"/>
            <a:ext cx="2698273" cy="20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545880"/>
              </p:ext>
            </p:extLst>
          </p:nvPr>
        </p:nvGraphicFramePr>
        <p:xfrm>
          <a:off x="155577" y="3622714"/>
          <a:ext cx="1023619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3"/>
                <a:gridCol w="6945298"/>
                <a:gridCol w="2112977"/>
              </a:tblGrid>
              <a:tr h="5968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Статья</a:t>
                      </a:r>
                    </a:p>
                    <a:p>
                      <a:pPr algn="ctr"/>
                      <a:r>
                        <a:rPr lang="ru-RU" sz="1800" dirty="0" smtClean="0"/>
                        <a:t>КоАП РФ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административного правонарушения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штрафа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ч.7 ст.7.30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Признание победителя определения поставщика (подрядчика, исполнителя) с нарушением требований законодательства о контрактной системе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ч.8 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Сокращение сроков подачи заявок на участие в определении поставщика (подрядчика, исполнителя), за исключением случаев, если законодательством о контрактной системе допускается сокращение указанных сроков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30 000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ч.11 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Осуществление закупок товаров, работ, услуг у субъектов малого предпринимательства, социально ориентированных некоммерческих организаций в размере менее размера, предусмотренного законодательством о контрактной системе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13, 14</a:t>
                      </a:r>
                      <a:b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ст.7.30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сроков, предусмотренных законодательством о контрактной системе для подписания протоколов при проведении конкурса, аукциона, запроса котировок, запроса предложений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 более чем на два рабочих дня - 3 000 руб.</a:t>
                      </a:r>
                    </a:p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более чем на два рабочих дня - 30 000 руб.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0" y="1510516"/>
            <a:ext cx="90059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ЗАКЛЮЧЕНИЕ КОНТРАКТА</a:t>
            </a:r>
          </a:p>
          <a:p>
            <a:pPr algn="ctr"/>
            <a:endParaRPr lang="ru-RU" sz="2400" b="1" u="sng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Заключение контракта на условиях объявленной закупки и предложенных победителем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Приложения к контракту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Обеспечение исполнения контракта – НАДЛЕЖАЩЕЕ!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Антидемпинговые меры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Уклонение победителя         заключение с участником, занявшим 2-е место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Внесение в реестр контрактов в течение 3-х рабочих дней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05"/>
            <a:ext cx="2635720" cy="219262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6000750" y="5476875"/>
            <a:ext cx="533400" cy="190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748" y="1156863"/>
            <a:ext cx="970443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ТИПОВЫЕ НАРУШЕНИЯ</a:t>
            </a:r>
            <a:b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НА СТАДИИ ЗАКЛЮЧЕНИЯ КОНТРАКТА</a:t>
            </a:r>
          </a:p>
          <a:p>
            <a:endParaRPr lang="ru-RU" sz="7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Заключение контракта с нарушением объявленных условий определения поставщика (подрядчика, исполнителя) или условий исполнения контракта, предложенных лицом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(1 % от НМЦК, но не менее 5 000 руб. и не более 30 000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</a:p>
          <a:p>
            <a:pPr marL="457200" lvl="0" indent="-457200">
              <a:buFontTx/>
              <a:buChar char="-"/>
            </a:pPr>
            <a:endParaRPr lang="ru-RU" sz="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Изменение </a:t>
            </a:r>
            <a:r>
              <a:rPr lang="ru-RU" sz="2400" b="1" dirty="0">
                <a:solidFill>
                  <a:srgbClr val="376092"/>
                </a:solidFill>
                <a:latin typeface="Arial"/>
                <a:cs typeface="Arial"/>
              </a:rPr>
              <a:t>условий контракта, в 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т. ч. увеличение </a:t>
            </a:r>
            <a:r>
              <a:rPr lang="ru-RU" sz="2400" b="1" dirty="0">
                <a:solidFill>
                  <a:srgbClr val="376092"/>
                </a:solidFill>
                <a:latin typeface="Arial"/>
                <a:cs typeface="Arial"/>
              </a:rPr>
              <a:t>цен 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ТРУ, если возможность изменения </a:t>
            </a:r>
            <a:r>
              <a:rPr lang="ru-RU" sz="2400" b="1" dirty="0">
                <a:solidFill>
                  <a:srgbClr val="376092"/>
                </a:solidFill>
                <a:latin typeface="Arial"/>
                <a:cs typeface="Arial"/>
              </a:rPr>
              <a:t>условий контракта не предусмотрена законодательством о контрактной 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системе</a:t>
            </a:r>
          </a:p>
          <a:p>
            <a:pPr lvl="0" indent="452438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(20 000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</a:p>
          <a:p>
            <a:pPr lvl="0" indent="452438"/>
            <a:endParaRPr lang="ru-RU" sz="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Нарушение </a:t>
            </a:r>
            <a:r>
              <a:rPr lang="ru-RU" sz="2400" b="1" dirty="0">
                <a:solidFill>
                  <a:srgbClr val="376092"/>
                </a:solidFill>
                <a:latin typeface="Arial"/>
                <a:cs typeface="Arial"/>
              </a:rPr>
              <a:t>порядка расторжения контракта в случае одностороннего отказа от исполнения 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контракта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(50 000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</a:p>
          <a:p>
            <a:pPr marL="457200" indent="-457200">
              <a:buFontTx/>
              <a:buChar char="-"/>
            </a:pPr>
            <a:endParaRPr lang="ru-RU" sz="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Нарушение сроков внесения информации в реестр контрактов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  <a:endParaRPr lang="ru-RU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13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7" y="1958191"/>
            <a:ext cx="10236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АДМИНИСТРАТИВНАЯ ОТВЕТСТВЕННОСТЬ ПРИ ЗАКЛЮЧЕНИИ КОНТРАКТА</a:t>
            </a:r>
            <a:endParaRPr lang="ru-RU" sz="280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ответственность за нарушение 44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50"/>
            <a:ext cx="2698273" cy="20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20909"/>
              </p:ext>
            </p:extLst>
          </p:nvPr>
        </p:nvGraphicFramePr>
        <p:xfrm>
          <a:off x="155577" y="2946439"/>
          <a:ext cx="10236198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3"/>
                <a:gridCol w="6945298"/>
                <a:gridCol w="2112977"/>
              </a:tblGrid>
              <a:tr h="5968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Статья</a:t>
                      </a:r>
                    </a:p>
                    <a:p>
                      <a:pPr algn="ctr"/>
                      <a:r>
                        <a:rPr lang="ru-RU" sz="1800" dirty="0" smtClean="0"/>
                        <a:t>КоАП РФ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административного правонарушения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штрафа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1 ст. 7.32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Заключение контракта с нарушением объявленных условий определения поставщика (подрядчика, исполнителя) или условий исполнения контракта, предложенных лицом, с которым в соответствии с законодательством о контрактной системе заключается контракт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1 % от НМЦК (не менее</a:t>
                      </a:r>
                    </a:p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5 000 руб. не более 30 000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3 ст. 7.32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сроков заключения контракта или уклонение от заключения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4 ст. 7.32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Изменение условий контракта, в том числе увеличение цен товаров, работ, услуг, если возможность изменения условий контракта не предусмотрена законодательством о контрактной системе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20 000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6 ст. 7.32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порядка расторжения контракта в случае одностороннего отказа от исполнения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2 ст. 7.31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Непредставление, несвоевременное представление в федеральный орган исполнительной власти, орган исполнительной власти субъекта РФ, орган местного самоуправления, уполномоченные на ведение реестра контрактов, заключенных заказчиками, реестра контрактов, содержащего сведения, составляющие государственную тайну, информации (сведений) и (или) документов, подлежащих включению в такие реестры контрактов, если направление, представление указанных информации (сведений) и (или) документов являются обязательными в соответствии с законодательством о контрактной системе, или представление, направление недостоверной информации (сведений) и (или) документов, содержащих недостоверную информацию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20 000 руб.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62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0" y="1510516"/>
            <a:ext cx="90059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u="sng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ИСПОЛНЕНИЕ КОНТРАКТА</a:t>
            </a:r>
          </a:p>
          <a:p>
            <a:pPr algn="ctr"/>
            <a:endParaRPr lang="ru-RU" sz="2400" b="1" u="sng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Своевременность исполнения контракта</a:t>
            </a:r>
          </a:p>
          <a:p>
            <a:pPr marL="514350" indent="-514350">
              <a:buFont typeface="+mj-lt"/>
              <a:buAutoNum type="arabicPeriod"/>
            </a:pPr>
            <a:endParaRPr lang="ru-RU" sz="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Надлежащее качество</a:t>
            </a:r>
          </a:p>
          <a:p>
            <a:pPr marL="514350" indent="-514350">
              <a:buFont typeface="+mj-lt"/>
              <a:buAutoNum type="arabicPeriod"/>
            </a:pPr>
            <a:endParaRPr lang="ru-RU" sz="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Ненадлежащее исполнение       взыскание штрафов и неустойки, расторжение?</a:t>
            </a:r>
          </a:p>
          <a:p>
            <a:pPr marL="514350" indent="-514350">
              <a:buFont typeface="+mj-lt"/>
              <a:buAutoNum type="arabicPeriod"/>
            </a:pPr>
            <a:endParaRPr lang="ru-RU" sz="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Своевременность приемки, оформление приемочных документов</a:t>
            </a:r>
          </a:p>
          <a:p>
            <a:pPr marL="514350" indent="-514350">
              <a:buFont typeface="+mj-lt"/>
              <a:buAutoNum type="arabicPeriod"/>
            </a:pPr>
            <a:endParaRPr lang="ru-RU" sz="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Внесение в реестр контрактов в течение 3-х рабочих дней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4"/>
            <a:ext cx="3228975" cy="2130381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flipV="1">
            <a:off x="6781800" y="4090103"/>
            <a:ext cx="400050" cy="463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2284" y="1186666"/>
            <a:ext cx="10009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ТИПОВЫЕ НАРУШЕНИЯ </a:t>
            </a:r>
            <a:b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НА СТАДИИ ИСПОЛНЕНИЯ КОНТРАКТА</a:t>
            </a:r>
          </a:p>
          <a:p>
            <a:pPr algn="ctr"/>
            <a:endParaRPr lang="ru-RU" sz="10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endParaRPr lang="ru-RU" sz="14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Приемка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поставленного товара, выполненной работы (ее результатов), оказанной услуги в случае несоответствия этих товара, работы, услуги либо результатов выполненных работ условиям контракта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(от 20 000 до 50 000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Нарушение сроков внесения информации в реестр контрактов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(20 000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  <a:endParaRPr lang="ru-RU" sz="20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7" y="1958191"/>
            <a:ext cx="10236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АДМИНИСТРАТИВНАЯ ОТВЕТСТВЕННОСТЬ </a:t>
            </a:r>
            <a:b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ПРИ ИСПОЛНЕНИИ КОНТРАКТА</a:t>
            </a:r>
            <a:endParaRPr lang="ru-RU" sz="280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ответственность за нарушение 44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50"/>
            <a:ext cx="2698273" cy="20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89019"/>
              </p:ext>
            </p:extLst>
          </p:nvPr>
        </p:nvGraphicFramePr>
        <p:xfrm>
          <a:off x="57150" y="2841664"/>
          <a:ext cx="1049020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25"/>
                <a:gridCol w="8239125"/>
                <a:gridCol w="1060451"/>
              </a:tblGrid>
              <a:tr h="5968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Статья</a:t>
                      </a:r>
                    </a:p>
                    <a:p>
                      <a:pPr algn="ctr"/>
                      <a:r>
                        <a:rPr lang="ru-RU" sz="1800" dirty="0" smtClean="0"/>
                        <a:t>КоАП РФ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административного правонарушения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штрафа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8 ст. 7.32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Несоблюдение требований о проведении экспертизы поставленного товара, результатов выполненной работы, оказанной услуги или отдельных этапов исполнения контракта в случае, если в соответствии с законодательством РФ к проведению такой экспертизы заказчик обязан привлечь экспертов, экспертные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20 000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9 ст. 7.32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Несоставление документов о приемке поставленного товара, выполненной работы (ее результатов), оказанной услуги или отдельных этапов поставки товара, выполнения работы, оказания услуги либо ненаправление мотивированного отказа от подписания таких документов в случае отказа от их подписания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20 000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10 ст. 7.32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Приемка поставленного товара, выполненной работы (ее результатов), оказанной услуги или отдельного этапа исполнения контракта в случае несоответствия этих товара, работы, услуги либо результатов выполненных работ условиям контракта, если выявленное несоответствие не устранено поставщиком (подрядчиком, исполнителем) и привело к дополнительному расходованию средств соответствующего бюджета бюджетной системы РФ или уменьшению количества поставляемых товаров, объема выполняемых работ, оказываемых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от 20 000 до</a:t>
                      </a:r>
                    </a:p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50 000 руб.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2 ст. 7.31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Непредставление, несвоевременное представление в федеральный орган исполнительной власти, орган исполнительной власти субъекта РФ, орган местного самоуправления, уполномоченные на ведение реестра контрактов, заключенных заказчиками, реестра контрактов, содержащего сведения, составляющие государственную тайну, информации (сведений) и (или) документов, подлежащих включению в такие реестры контрактов, если направление, представление указанных информации (сведений) и (или) документов являются обязательными в соответствии с законодательством о контрактной системе, или представление, направление недостоверной информации (сведений) и (или) документов, содержащих недостоверную информацию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20 000 руб.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7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7701" y="3748891"/>
            <a:ext cx="850469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РУКОВОДИТЕЛЬ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ОРГАНИЗАЦИЯ И КОНТРОЛЬ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ЗАКУПОЧНОЙ ДЕЯТЕЛЬНОСТИ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15" y="1312685"/>
            <a:ext cx="3311460" cy="2373941"/>
          </a:xfrm>
          <a:prstGeom prst="rect">
            <a:avLst/>
          </a:prstGeom>
        </p:spPr>
      </p:pic>
      <p:sp>
        <p:nvSpPr>
          <p:cNvPr id="8" name="Штриховая стрелка вправо 7"/>
          <p:cNvSpPr/>
          <p:nvPr/>
        </p:nvSpPr>
        <p:spPr>
          <a:xfrm rot="5400000">
            <a:off x="4131965" y="4783180"/>
            <a:ext cx="742944" cy="191820"/>
          </a:xfrm>
          <a:prstGeom prst="stripedRightArrow">
            <a:avLst>
              <a:gd name="adj1" fmla="val 50000"/>
              <a:gd name="adj2" fmla="val 8118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4953200" y="4783180"/>
            <a:ext cx="742944" cy="191820"/>
          </a:xfrm>
          <a:prstGeom prst="stripedRightArrow">
            <a:avLst>
              <a:gd name="adj1" fmla="val 50000"/>
              <a:gd name="adj2" fmla="val 8118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5776520" y="4783180"/>
            <a:ext cx="742944" cy="191820"/>
          </a:xfrm>
          <a:prstGeom prst="stripedRightArrow">
            <a:avLst>
              <a:gd name="adj1" fmla="val 50000"/>
              <a:gd name="adj2" fmla="val 8118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3374525" y="4783180"/>
            <a:ext cx="742944" cy="191820"/>
          </a:xfrm>
          <a:prstGeom prst="stripedRightArrow">
            <a:avLst>
              <a:gd name="adj1" fmla="val 50000"/>
              <a:gd name="adj2" fmla="val 8118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5400000">
            <a:off x="6590075" y="4783180"/>
            <a:ext cx="742944" cy="191820"/>
          </a:xfrm>
          <a:prstGeom prst="stripedRightArrow">
            <a:avLst>
              <a:gd name="adj1" fmla="val 50000"/>
              <a:gd name="adj2" fmla="val 8118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0" y="1510516"/>
            <a:ext cx="90059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ОТЧЕТНОСТЬ</a:t>
            </a:r>
          </a:p>
          <a:p>
            <a:pPr algn="ctr"/>
            <a:endParaRPr lang="ru-RU" sz="2400" b="1" u="sng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Своевременность размещения отчетов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Отчет об исполнении контракта (результатах отдельного этапа исполнения контракта) 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Отчет об объеме закупок у субъектов малого предпринимательства, социально ориентированных некоммерческих 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организаций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7230" cy="21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1" y="1367641"/>
            <a:ext cx="88510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ТИПОВЫЕ НАРУШЕНИЯ </a:t>
            </a:r>
            <a:b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НА СТАДИИ ОТЧЕТНОСТИ</a:t>
            </a:r>
          </a:p>
          <a:p>
            <a:endParaRPr lang="ru-RU" sz="2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Неразмещение или несвоевременное размещение отчетов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(20 000 руб.) 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об исполнении контракта (результатах отдельного этапа исполнения контракта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об объеме закупок у субъектов малого предпринимательства, социально ориентированных некоммерческих организаций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7" y="1958191"/>
            <a:ext cx="102361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АДМИНИСТРАТИВНАЯ ОТВЕТСТВЕННОСТЬ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НА ЭТАПЕ ОТЧЕТНОСТИ</a:t>
            </a:r>
          </a:p>
          <a:p>
            <a:pPr algn="ctr"/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  <a:p>
            <a:pPr algn="ctr"/>
            <a:endParaRPr lang="ru-RU" sz="2800" dirty="0" smtClean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ответственность за нарушение 44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50"/>
            <a:ext cx="2698273" cy="20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374574"/>
              </p:ext>
            </p:extLst>
          </p:nvPr>
        </p:nvGraphicFramePr>
        <p:xfrm>
          <a:off x="155577" y="3714750"/>
          <a:ext cx="102361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3"/>
                <a:gridCol w="6945298"/>
                <a:gridCol w="2112977"/>
              </a:tblGrid>
              <a:tr h="3950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Статья</a:t>
                      </a:r>
                    </a:p>
                    <a:p>
                      <a:pPr algn="ctr"/>
                      <a:r>
                        <a:rPr lang="ru-RU" sz="1800" dirty="0" smtClean="0"/>
                        <a:t>КоАП РФ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административного правонарушения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штрафа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 2 ст. 7.31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Непредставление, несвоевременное представление в федеральный орган исполнительной власти, орган исполнительной власти субъекта РФ, орган местного самоуправления, уполномоченные на ведение реестра контрактов, заключенных заказчиками, реестра контрактов, содержащего сведения, составляющие государственную тайну, информации (сведений) и (или) документов, подлежащих включению в такие реестры контрактов, если направление, представление указанных информации (сведений) и (или) документов являются обязательными в соответствии с законодательством о контрактной системе, или представление, направление недостоверной информации (сведений) и (или) документов, содержащих недостоверную информацию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20 000 руб.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9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1" y="1717610"/>
            <a:ext cx="88510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ВНУТРЕННИЙ КОНТРОЛЬ</a:t>
            </a:r>
            <a:b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ЗАКУПОЧНОЙ ДЕЯТЕЛЬНОСТИ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Предупреждение, оперативное выявление и пресечение нарушения законодательства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Минимизация рисков привлечения к административной ответственности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Повышение эффективности закупочной деятельности в целом</a:t>
            </a:r>
            <a:endParaRPr lang="ru-RU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"/>
            <a:ext cx="3150132" cy="17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66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0951" y="6696875"/>
            <a:ext cx="250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300" dirty="0" smtClean="0">
                <a:solidFill>
                  <a:srgbClr val="FFFFFF"/>
                </a:solidFill>
                <a:latin typeface="Arial"/>
                <a:cs typeface="Arial"/>
              </a:rPr>
              <a:t>Москва, 2017</a:t>
            </a:r>
            <a:endParaRPr lang="ru-RU" sz="1400" spc="3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6544" y="4451198"/>
            <a:ext cx="7019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300" dirty="0" smtClean="0">
                <a:solidFill>
                  <a:schemeClr val="bg1"/>
                </a:solidFill>
                <a:latin typeface="Arial"/>
                <a:cs typeface="Arial"/>
              </a:rPr>
              <a:t>СПАСИБО ЗА ВНИМАНИЕ!</a:t>
            </a:r>
            <a:endParaRPr lang="ru-RU" sz="3600" b="1" spc="3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9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1" y="1796266"/>
            <a:ext cx="88510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376092"/>
                </a:solidFill>
                <a:latin typeface="Arial"/>
                <a:cs typeface="Arial"/>
              </a:rPr>
              <a:t>ОСНОВНЫЕ НАПРАВЛЕНИЯ КОНТРОЛЯ</a:t>
            </a:r>
          </a:p>
          <a:p>
            <a:pPr algn="ctr"/>
            <a:endParaRPr lang="ru-RU" sz="3200" u="sng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endParaRPr lang="ru-RU" sz="14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rgbClr val="376092"/>
                </a:solidFill>
                <a:latin typeface="Arial"/>
                <a:cs typeface="Arial"/>
              </a:rPr>
              <a:t>Планирование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rgbClr val="7030A0"/>
                </a:solidFill>
                <a:latin typeface="Arial"/>
                <a:cs typeface="Arial"/>
              </a:rPr>
              <a:t>Процедура закупки</a:t>
            </a:r>
            <a:r>
              <a:rPr lang="ru-RU" sz="3600" b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Заключение контракта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Исполнение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9191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1" y="1329541"/>
            <a:ext cx="88510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ПЛАНИРОВАНИЕ</a:t>
            </a:r>
          </a:p>
          <a:p>
            <a:endParaRPr lang="ru-RU" sz="28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Сроки подготовки (разработки) и согласования проектов плана и плана-графика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Утверждение и размещение плана и плана-графика в Единой информационной системе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в сфере закупок товаров, работ, услуг для обеспечения государственных и 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муниципальных нужд (далее – ЕИС)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Наличие закупок в плане и плане-графике, внесение изменений</a:t>
            </a:r>
            <a:endParaRPr lang="en-US" sz="2800" b="1" dirty="0" smtClean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7224" cy="18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5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7419" y="1367641"/>
            <a:ext cx="949796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ТИПОВЫЕ НАРУШЕНИЯ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 НА СТАДИИ ПЛАНИРОВАНИЯ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endParaRPr lang="ru-RU" sz="2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Отсутствует план закупок или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нарушен срок его 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утверждения и размещения в ЕИС</a:t>
            </a:r>
            <a:r>
              <a:rPr lang="en-US" sz="2800" b="1" dirty="0" smtClean="0">
                <a:solidFill>
                  <a:srgbClr val="376092"/>
                </a:solidFill>
                <a:latin typeface="Arial"/>
                <a:cs typeface="Arial"/>
              </a:rPr>
              <a:t> 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/>
            </a:r>
            <a:b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(от 5 000 руб. до 30 000 руб.) 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Отсутствует план-график закупок или нарушен срок его утверждения и размещения в ЕИС </a:t>
            </a:r>
            <a:b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от 5 000 руб. до 30 000 руб.)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Несоблюдение требований к обоснованию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объекта закупки в плане закупки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(10 000 руб.)</a:t>
            </a: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75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577" y="2291566"/>
            <a:ext cx="10236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АДМИНИСТРАТИВНАЯ ОТВЕТСТВЕННОСТЬ ПРИ ПЛАНИРОВАНИИ ЗАКУПОК</a:t>
            </a:r>
            <a:endParaRPr lang="ru-RU" sz="2800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Картинки по запросу ответственность за нарушение 44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50"/>
            <a:ext cx="2698273" cy="20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69055"/>
              </p:ext>
            </p:extLst>
          </p:nvPr>
        </p:nvGraphicFramePr>
        <p:xfrm>
          <a:off x="155577" y="3784639"/>
          <a:ext cx="1023619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3"/>
                <a:gridCol w="6945298"/>
                <a:gridCol w="2112977"/>
              </a:tblGrid>
              <a:tr h="5968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Статья</a:t>
                      </a:r>
                    </a:p>
                    <a:p>
                      <a:pPr algn="ctr"/>
                      <a:r>
                        <a:rPr lang="ru-RU" sz="1800" dirty="0" smtClean="0"/>
                        <a:t>КоАП РФ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Состав административного правонарушения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Размер штрафа</a:t>
                      </a:r>
                      <a:endParaRPr lang="ru-RU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ч.1 ст. 7.29.3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Включение в план закупок или план-график закупок объекта или объектов закупки, не соответствующих целям осуществления закупок или установленным законодательством РФ требованиям к закупаемым заказчиком товарам, работам, услугам и (или) нормативным затратам, либо включение в план-график закупок начальной (максимальной) цены контракта, в отношении которой обоснование отсутствует или не соответствует требованиям, установленным законодательством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от 20 000 до 50 000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ч.2 ст. 7.29.3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Несоблюдение порядка или формы обоснования начальной (максимальной) цены контракта,</a:t>
                      </a:r>
                    </a:p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обоснования объекта закупки (за исключением описания объекта закупки)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10 000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ч.3 ст. 7.29.3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порядка или сроков проведения обязательного общественного обсуждения закупок либо непроведение обязательного общественного обсуждения закупок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30 000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ч.4 ст. 7.29.3 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Нарушение срока утверждения плана закупок, плана-графика закупок (вносимых в эти планы изменений) или срока размещения плана закупок, плана-графика закупок (вносимых в эти планы изменений) в ЕИС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ru-RU" sz="1200" kern="1200" dirty="0" smtClean="0">
                          <a:solidFill>
                            <a:srgbClr val="376092"/>
                          </a:solidFill>
                          <a:latin typeface="Arial"/>
                          <a:ea typeface="+mn-ea"/>
                          <a:cs typeface="Arial"/>
                        </a:rPr>
                        <a:t>от 5 000 до 30 000 руб.</a:t>
                      </a:r>
                      <a:endParaRPr lang="ru-RU" sz="1200" kern="1200" dirty="0">
                        <a:solidFill>
                          <a:srgbClr val="37609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1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0" y="1129516"/>
            <a:ext cx="90059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ПРОЦЕДУРА ЗАКУПКИ</a:t>
            </a:r>
          </a:p>
          <a:p>
            <a:pPr algn="ctr"/>
            <a:endParaRPr lang="ru-RU" sz="2000" b="1" u="sng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Необходимость внесения изменений (уточнений) в план закупок, план-график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Обоснование начальной (максимальной) цены - 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Нормирование (требования к ТРУ)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Сроки проведения закупки – сроки приема заявок, составления и размещения протоколов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Единые и дополнительные требования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Проверка на соответствие требованиям, </a:t>
            </a:r>
            <a:b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в </a:t>
            </a:r>
            <a:r>
              <a:rPr lang="ru-RU" sz="2800" b="1" dirty="0" err="1" smtClean="0">
                <a:solidFill>
                  <a:srgbClr val="376092"/>
                </a:solidFill>
                <a:latin typeface="Arial"/>
                <a:cs typeface="Arial"/>
              </a:rPr>
              <a:t>т.ч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. об отсутствии в РНП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Преимущества (СМП и СОНКО, УИС и ОИ)</a:t>
            </a:r>
            <a:endParaRPr lang="en-US" sz="2800" b="1" dirty="0" smtClean="0">
              <a:solidFill>
                <a:srgbClr val="376092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5525" cy="19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7700" y="1510516"/>
            <a:ext cx="900594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ПРОЦЕДУРА ЗАКУПКИ (ПРОДОЛЖЕНИЕ)</a:t>
            </a:r>
          </a:p>
          <a:p>
            <a:pPr algn="ctr"/>
            <a:endParaRPr lang="ru-RU" sz="2400" b="1" u="sng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Импортозамещение - 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Результаты закупки - ?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 Были ли жалобы </a:t>
            </a:r>
            <a:r>
              <a:rPr lang="ru-RU" sz="2400" b="1" dirty="0" smtClean="0">
                <a:solidFill>
                  <a:srgbClr val="376092"/>
                </a:solidFill>
                <a:latin typeface="Arial"/>
                <a:cs typeface="Arial"/>
              </a:rPr>
              <a:t>(какие действия предприняты для отстаивания позиции и защиты интересов заказчика, каковы результаты рассмотрения жалоб?)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75" y="4740126"/>
            <a:ext cx="3821925" cy="25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2-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0728000" cy="75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7923" y="1786432"/>
            <a:ext cx="96356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ТИПОВЫЕ НАРУШЕНИЯ </a:t>
            </a:r>
            <a:b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НА СТАДИИ ПРОЦЕДУРЫ ЗАКУПКИ</a:t>
            </a:r>
            <a:endParaRPr lang="ru-RU" sz="2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endParaRPr lang="ru-RU" sz="14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Отсутствуют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в документации (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извещении)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о закупке </a:t>
            </a: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единые требования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к участникам закупки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(50 000 руб.)</a:t>
            </a:r>
          </a:p>
          <a:p>
            <a:pPr marL="457200" indent="-457200">
              <a:buFontTx/>
              <a:buChar char="-"/>
            </a:pPr>
            <a:endParaRPr lang="ru-RU" sz="1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Документация </a:t>
            </a:r>
            <a:r>
              <a:rPr lang="ru-RU" sz="2800" b="1" dirty="0">
                <a:solidFill>
                  <a:srgbClr val="376092"/>
                </a:solidFill>
                <a:latin typeface="Arial"/>
                <a:cs typeface="Arial"/>
              </a:rPr>
              <a:t>содержит условия, приводящие к ограничению конкуренции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% от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НМЦК, но не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менее 10 000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и не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более 50 000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ru-RU" sz="1800" b="1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457200" lvl="0" indent="-457200">
              <a:buFontTx/>
              <a:buChar char="-"/>
            </a:pPr>
            <a:r>
              <a:rPr lang="ru-RU" sz="2800" b="1" dirty="0" smtClean="0">
                <a:solidFill>
                  <a:srgbClr val="376092"/>
                </a:solidFill>
                <a:latin typeface="Arial"/>
                <a:cs typeface="Arial"/>
              </a:rPr>
              <a:t>Документация (извещение) о закупке не размещены в ЕИС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(50 000 руб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1847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1770</Words>
  <Application>Microsoft Office PowerPoint</Application>
  <PresentationFormat>Произвольный</PresentationFormat>
  <Paragraphs>245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Говорушко Марина Александровна</cp:lastModifiedBy>
  <cp:revision>82</cp:revision>
  <dcterms:created xsi:type="dcterms:W3CDTF">2015-12-04T02:52:47Z</dcterms:created>
  <dcterms:modified xsi:type="dcterms:W3CDTF">2017-03-14T10:36:34Z</dcterms:modified>
</cp:coreProperties>
</file>